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6858000" cx="12192000"/>
  <p:notesSz cx="6858000" cy="9144000"/>
  <p:embeddedFontLst>
    <p:embeddedFont>
      <p:font typeface="Libre Franklin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64" roundtripDataSignature="AMtx7mg9rjQxnaXTrvZ9/dLo2rHtNCxd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LibreFranklin-italic.fntdata"/><Relationship Id="rId61" Type="http://schemas.openxmlformats.org/officeDocument/2006/relationships/font" Target="fonts/LibreFranklin-bold.fntdata"/><Relationship Id="rId20" Type="http://schemas.openxmlformats.org/officeDocument/2006/relationships/slide" Target="slides/slide15.xml"/><Relationship Id="rId64" Type="http://customschemas.google.com/relationships/presentationmetadata" Target="metadata"/><Relationship Id="rId63" Type="http://schemas.openxmlformats.org/officeDocument/2006/relationships/font" Target="fonts/LibreFranklin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LibreFranklin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779a2e0503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3779a2e0503_0_1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779a2e0503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3779a2e0503_0_1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779a2e0503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3779a2e0503_0_2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779a2e0503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3779a2e0503_0_2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779a2e050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3779a2e0503_0_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779a2e0503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3779a2e0503_0_2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779a2e0503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3779a2e0503_0_2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779a2e05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3779a2e050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77b148bf7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377b148bf7b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779a2e0503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3779a2e0503_0_2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>
                <a:solidFill>
                  <a:schemeClr val="dk1"/>
                </a:solidFill>
              </a:rPr>
              <a:t>A standard network layer tries to learn a direct mapping, let's call it H(x), from an input x. A residual block, however, reformulates this. Instead of learning H(x) directly, it learns a </a:t>
            </a:r>
            <a:r>
              <a:rPr b="1" lang="en-CH">
                <a:solidFill>
                  <a:schemeClr val="dk1"/>
                </a:solidFill>
              </a:rPr>
              <a:t>residual function</a:t>
            </a:r>
            <a:r>
              <a:rPr lang="en-CH">
                <a:solidFill>
                  <a:schemeClr val="dk1"/>
                </a:solidFill>
              </a:rPr>
              <a:t>, F(x), which is the </a:t>
            </a:r>
            <a:r>
              <a:rPr i="1" lang="en-CH">
                <a:solidFill>
                  <a:schemeClr val="dk1"/>
                </a:solidFill>
              </a:rPr>
              <a:t>difference</a:t>
            </a:r>
            <a:r>
              <a:rPr lang="en-CH">
                <a:solidFill>
                  <a:schemeClr val="dk1"/>
                </a:solidFill>
              </a:rPr>
              <a:t> between the desired output and the input.</a:t>
            </a:r>
            <a:endParaRPr/>
          </a:p>
        </p:txBody>
      </p:sp>
      <p:sp>
        <p:nvSpPr>
          <p:cNvPr id="535" name="Google Shape;535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779a2e0503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3779a2e0503_0_1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5" name="Google Shape;15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5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5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779a2e0503_0_99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0" name="Google Shape;90;g3779a2e0503_0_99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1" name="Google Shape;91;g3779a2e0503_0_9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2" name="Google Shape;92;g3779a2e0503_0_9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3" name="Google Shape;93;g3779a2e0503_0_9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779a2e0503_0_10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6" name="Google Shape;96;g3779a2e0503_0_10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97" name="Google Shape;97;g3779a2e0503_0_10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8" name="Google Shape;98;g3779a2e0503_0_10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9" name="Google Shape;99;g3779a2e0503_0_10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779a2e0503_0_111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02" name="Google Shape;102;g3779a2e0503_0_111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3" name="Google Shape;103;g3779a2e0503_0_11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04" name="Google Shape;104;g3779a2e0503_0_11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05" name="Google Shape;105;g3779a2e0503_0_11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779a2e0503_0_1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08" name="Google Shape;108;g3779a2e0503_0_117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09" name="Google Shape;109;g3779a2e0503_0_117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10" name="Google Shape;110;g3779a2e0503_0_11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11" name="Google Shape;111;g3779a2e0503_0_11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12" name="Google Shape;112;g3779a2e0503_0_1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779a2e0503_0_124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15" name="Google Shape;115;g3779a2e0503_0_124"/>
          <p:cNvSpPr txBox="1"/>
          <p:nvPr>
            <p:ph idx="1" type="body"/>
          </p:nvPr>
        </p:nvSpPr>
        <p:spPr>
          <a:xfrm>
            <a:off x="839788" y="1681163"/>
            <a:ext cx="51579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b="1" sz="19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6" name="Google Shape;116;g3779a2e0503_0_124"/>
          <p:cNvSpPr txBox="1"/>
          <p:nvPr>
            <p:ph idx="2" type="body"/>
          </p:nvPr>
        </p:nvSpPr>
        <p:spPr>
          <a:xfrm>
            <a:off x="839788" y="2505075"/>
            <a:ext cx="5157900" cy="3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17" name="Google Shape;117;g3779a2e0503_0_124"/>
          <p:cNvSpPr txBox="1"/>
          <p:nvPr>
            <p:ph idx="3" type="body"/>
          </p:nvPr>
        </p:nvSpPr>
        <p:spPr>
          <a:xfrm>
            <a:off x="6172200" y="1681163"/>
            <a:ext cx="51831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b="1" sz="19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g3779a2e0503_0_124"/>
          <p:cNvSpPr txBox="1"/>
          <p:nvPr>
            <p:ph idx="4" type="body"/>
          </p:nvPr>
        </p:nvSpPr>
        <p:spPr>
          <a:xfrm>
            <a:off x="6172200" y="2505075"/>
            <a:ext cx="5183100" cy="3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19" name="Google Shape;119;g3779a2e0503_0_12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20" name="Google Shape;120;g3779a2e0503_0_12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21" name="Google Shape;121;g3779a2e0503_0_12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779a2e0503_0_13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24" name="Google Shape;124;g3779a2e0503_0_13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25" name="Google Shape;125;g3779a2e0503_0_13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26" name="Google Shape;126;g3779a2e0503_0_13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779a2e0503_0_13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29" name="Google Shape;129;g3779a2e0503_0_13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30" name="Google Shape;130;g3779a2e0503_0_13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779a2e0503_0_142"/>
          <p:cNvSpPr txBox="1"/>
          <p:nvPr>
            <p:ph type="title"/>
          </p:nvPr>
        </p:nvSpPr>
        <p:spPr>
          <a:xfrm>
            <a:off x="839788" y="457200"/>
            <a:ext cx="39321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33" name="Google Shape;133;g3779a2e0503_0_142"/>
          <p:cNvSpPr txBox="1"/>
          <p:nvPr>
            <p:ph idx="1" type="body"/>
          </p:nvPr>
        </p:nvSpPr>
        <p:spPr>
          <a:xfrm>
            <a:off x="5183188" y="987425"/>
            <a:ext cx="61725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4" name="Google Shape;134;g3779a2e0503_0_142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  <p:sp>
        <p:nvSpPr>
          <p:cNvPr id="135" name="Google Shape;135;g3779a2e0503_0_14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36" name="Google Shape;136;g3779a2e0503_0_14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37" name="Google Shape;137;g3779a2e0503_0_14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779a2e0503_0_149"/>
          <p:cNvSpPr txBox="1"/>
          <p:nvPr>
            <p:ph type="title"/>
          </p:nvPr>
        </p:nvSpPr>
        <p:spPr>
          <a:xfrm>
            <a:off x="839788" y="457200"/>
            <a:ext cx="39321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40" name="Google Shape;140;g3779a2e0503_0_149"/>
          <p:cNvSpPr/>
          <p:nvPr>
            <p:ph idx="2" type="pic"/>
          </p:nvPr>
        </p:nvSpPr>
        <p:spPr>
          <a:xfrm>
            <a:off x="5183188" y="987425"/>
            <a:ext cx="61725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g3779a2e0503_0_149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  <p:sp>
        <p:nvSpPr>
          <p:cNvPr id="142" name="Google Shape;142;g3779a2e0503_0_14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43" name="Google Shape;143;g3779a2e0503_0_14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44" name="Google Shape;144;g3779a2e0503_0_14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779a2e0503_0_15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47" name="Google Shape;147;g3779a2e0503_0_156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48" name="Google Shape;148;g3779a2e0503_0_15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49" name="Google Shape;149;g3779a2e0503_0_15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50" name="Google Shape;150;g3779a2e0503_0_15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779a2e0503_0_162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53" name="Google Shape;153;g3779a2e0503_0_162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54" name="Google Shape;154;g3779a2e0503_0_16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55" name="Google Shape;155;g3779a2e0503_0_16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56" name="Google Shape;156;g3779a2e0503_0_16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7" name="Google Shape;27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4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0" name="Google Shape;40;p5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5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5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5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8" name="Google Shape;58;p5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5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5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4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  <p:pic>
        <p:nvPicPr>
          <p:cNvPr descr="Download HSLU Hochschule Luzern 2022 Logo PNG and Vector (PDF, SVG, Ai,  EPS) Free" id="11" name="Google Shape;11;p45"/>
          <p:cNvPicPr preferRelativeResize="0"/>
          <p:nvPr/>
        </p:nvPicPr>
        <p:blipFill rotWithShape="1">
          <a:blip r:embed="rId1">
            <a:alphaModFix/>
          </a:blip>
          <a:srcRect b="32797" l="0" r="0" t="32696"/>
          <a:stretch/>
        </p:blipFill>
        <p:spPr>
          <a:xfrm>
            <a:off x="9939130" y="0"/>
            <a:ext cx="2252870" cy="58004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779a2e0503_0_9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/>
        </p:txBody>
      </p:sp>
      <p:sp>
        <p:nvSpPr>
          <p:cNvPr id="83" name="Google Shape;83;g3779a2e0503_0_9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925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925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925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925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925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925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g3779a2e0503_0_9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g3779a2e0503_0_9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g3779a2e0503_0_9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H"/>
              <a:t>‹#›</a:t>
            </a:fld>
            <a:endParaRPr/>
          </a:p>
        </p:txBody>
      </p:sp>
      <p:pic>
        <p:nvPicPr>
          <p:cNvPr descr="Download HSLU Hochschule Luzern 2022 Logo PNG and Vector (PDF, SVG, Ai,  EPS) Free" id="87" name="Google Shape;87;g3779a2e0503_0_92"/>
          <p:cNvPicPr preferRelativeResize="0"/>
          <p:nvPr/>
        </p:nvPicPr>
        <p:blipFill rotWithShape="1">
          <a:blip r:embed="rId1">
            <a:alphaModFix/>
          </a:blip>
          <a:srcRect b="32795" l="0" r="0" t="32698"/>
          <a:stretch/>
        </p:blipFill>
        <p:spPr>
          <a:xfrm>
            <a:off x="9939130" y="0"/>
            <a:ext cx="2252871" cy="58004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pillow.readthedocs.io/en/stable/" TargetMode="External"/><Relationship Id="rId4" Type="http://schemas.openxmlformats.org/officeDocument/2006/relationships/hyperlink" Target="https://opencv.org/" TargetMode="External"/><Relationship Id="rId9" Type="http://schemas.openxmlformats.org/officeDocument/2006/relationships/hyperlink" Target="https://docs.pytorch.org/docs/stable/index.html" TargetMode="External"/><Relationship Id="rId5" Type="http://schemas.openxmlformats.org/officeDocument/2006/relationships/hyperlink" Target="https://scikit-image.org/" TargetMode="External"/><Relationship Id="rId6" Type="http://schemas.openxmlformats.org/officeDocument/2006/relationships/hyperlink" Target="https://scipy.org/" TargetMode="External"/><Relationship Id="rId7" Type="http://schemas.openxmlformats.org/officeDocument/2006/relationships/hyperlink" Target="https://mahotas.readthedocs.io/en/latest/" TargetMode="External"/><Relationship Id="rId8" Type="http://schemas.openxmlformats.org/officeDocument/2006/relationships/hyperlink" Target="https://www.tensorflow.org/api_docs/python/tf/image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Relationship Id="rId4" Type="http://schemas.openxmlformats.org/officeDocument/2006/relationships/image" Target="../media/image13.png"/><Relationship Id="rId5" Type="http://schemas.openxmlformats.org/officeDocument/2006/relationships/hyperlink" Target="https://medium.com/@zhouxiaogan0/how-does-neural-network-works-e842bef64ab4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hyperlink" Target="https://setosa.io/ev/image-kernels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gif"/><Relationship Id="rId4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Relationship Id="rId4" Type="http://schemas.openxmlformats.org/officeDocument/2006/relationships/image" Target="../media/image12.gif"/><Relationship Id="rId5" Type="http://schemas.openxmlformats.org/officeDocument/2006/relationships/hyperlink" Target="https://poloclub.github.io/cnn-explainer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Relationship Id="rId4" Type="http://schemas.openxmlformats.org/officeDocument/2006/relationships/hyperlink" Target="https://github.com/vdumoulin/conv_arithmetic" TargetMode="External"/><Relationship Id="rId5" Type="http://schemas.openxmlformats.org/officeDocument/2006/relationships/hyperlink" Target="https://d2l.ai/chapter_convolutional-neural-networks/conv-layer.html" TargetMode="External"/><Relationship Id="rId6" Type="http://schemas.openxmlformats.org/officeDocument/2006/relationships/hyperlink" Target="https://stanford.edu/~shervine/teaching/cs-230/cheatsheet-convolutional-neural-networks#layer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pomax.github.io/bezierinfo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Relationship Id="rId6" Type="http://schemas.openxmlformats.org/officeDocument/2006/relationships/hyperlink" Target="https://cs231n.github.io/convolutional-networks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code.likeagirl.io/introduction-to-convolutional-neural-networks-b393d88d6f50" TargetMode="External"/><Relationship Id="rId4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Relationship Id="rId4" Type="http://schemas.openxmlformats.org/officeDocument/2006/relationships/hyperlink" Target="https://cs231n.github.io/convolutional-networks/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Relationship Id="rId4" Type="http://schemas.openxmlformats.org/officeDocument/2006/relationships/hyperlink" Target="https://blog.mlreview.com/a-guide-to-receptive-field-arithmetic-for-convolutional-neural-networks-e0f514068807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6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0.jpg"/><Relationship Id="rId4" Type="http://schemas.openxmlformats.org/officeDocument/2006/relationships/image" Target="../media/image3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matplotlib.org/stable/api/_as_gen/matplotlib.pyplot.savefig.html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8.png"/><Relationship Id="rId4" Type="http://schemas.openxmlformats.org/officeDocument/2006/relationships/image" Target="../media/image3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7.png"/><Relationship Id="rId4" Type="http://schemas.openxmlformats.org/officeDocument/2006/relationships/hyperlink" Target="https://arxiv.org/pdf/1409.1556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1.png"/><Relationship Id="rId4" Type="http://schemas.openxmlformats.org/officeDocument/2006/relationships/hyperlink" Target="https://arxiv.org/abs/1512.03385" TargetMode="External"/><Relationship Id="rId5" Type="http://schemas.openxmlformats.org/officeDocument/2006/relationships/image" Target="../media/image3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Computer Vision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"/>
          <p:cNvSpPr txBox="1"/>
          <p:nvPr>
            <p:ph idx="1" type="subTitle"/>
          </p:nvPr>
        </p:nvSpPr>
        <p:spPr>
          <a:xfrm>
            <a:off x="1524000" y="3823980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Digital Image Formats: An Introduction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Dr. Umberto Michelucci, Dr. Aygul Zagidullina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Dr. Dimitris Mousadakos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CH"/>
              <a:t>Color Depth</a:t>
            </a:r>
            <a:endParaRPr/>
          </a:p>
        </p:txBody>
      </p:sp>
      <p:sp>
        <p:nvSpPr>
          <p:cNvPr id="221" name="Google Shape;221;p8"/>
          <p:cNvSpPr txBox="1"/>
          <p:nvPr>
            <p:ph idx="1" type="body"/>
          </p:nvPr>
        </p:nvSpPr>
        <p:spPr>
          <a:xfrm>
            <a:off x="838200" y="1825625"/>
            <a:ext cx="10515600" cy="41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Font typeface="Arial"/>
              <a:buChar char="•"/>
            </a:pPr>
            <a:r>
              <a:rPr b="1" lang="en-CH" sz="2700">
                <a:latin typeface="Arial"/>
                <a:ea typeface="Arial"/>
                <a:cs typeface="Arial"/>
                <a:sym typeface="Arial"/>
              </a:rPr>
              <a:t>Color depth 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also known as bit depth, is either the number of bits used to indicate the color of a single pixel (8 bit, 10 bit).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02122"/>
              </a:buClr>
              <a:buSzPts val="2700"/>
              <a:buFont typeface="Arial"/>
              <a:buChar char="•"/>
            </a:pPr>
            <a:r>
              <a:rPr i="0" lang="en-CH" sz="27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When referring to a pixel, the concept can be defined as </a:t>
            </a:r>
            <a:r>
              <a:rPr b="1" i="0" lang="en-CH" sz="27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bits per pixel</a:t>
            </a:r>
            <a:r>
              <a:rPr i="0" lang="en-CH" sz="27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(bpp).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202122"/>
              </a:buClr>
              <a:buSzPts val="2700"/>
              <a:buFont typeface="Arial"/>
              <a:buChar char="•"/>
            </a:pPr>
            <a:r>
              <a:rPr i="0" lang="en-CH" sz="27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When referring to a color component, the concept can be defined as </a:t>
            </a:r>
            <a:r>
              <a:rPr b="1" i="0" lang="en-CH" sz="27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bits per component</a:t>
            </a:r>
            <a:r>
              <a:rPr i="0" lang="en-CH" sz="27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b="1" i="0" lang="en-CH" sz="27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bits per channel</a:t>
            </a:r>
            <a:r>
              <a:rPr i="0" lang="en-CH" sz="27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b="1" i="0" lang="en-CH" sz="27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bits per color</a:t>
            </a:r>
            <a:r>
              <a:rPr i="0" lang="en-CH" sz="27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(all three abbreviated bpc).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"/>
          <p:cNvSpPr txBox="1"/>
          <p:nvPr>
            <p:ph type="title"/>
          </p:nvPr>
        </p:nvSpPr>
        <p:spPr>
          <a:xfrm>
            <a:off x="838200" y="365125"/>
            <a:ext cx="8724544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Colors and Resolution in Deep Learning: some notes</a:t>
            </a:r>
            <a:endParaRPr/>
          </a:p>
        </p:txBody>
      </p:sp>
      <p:sp>
        <p:nvSpPr>
          <p:cNvPr id="227" name="Google Shape;227;p10"/>
          <p:cNvSpPr txBox="1"/>
          <p:nvPr>
            <p:ph idx="1" type="body"/>
          </p:nvPr>
        </p:nvSpPr>
        <p:spPr>
          <a:xfrm>
            <a:off x="1161150" y="2141525"/>
            <a:ext cx="9993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700"/>
              <a:buFont typeface="Arial"/>
              <a:buChar char="•"/>
            </a:pPr>
            <a:r>
              <a:rPr b="1" lang="en-CH" sz="2700">
                <a:latin typeface="Arial"/>
                <a:ea typeface="Arial"/>
                <a:cs typeface="Arial"/>
                <a:sym typeface="Arial"/>
              </a:rPr>
              <a:t>Colors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 may contain information and thus increase deep learning model performance.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700"/>
              <a:buFont typeface="Arial"/>
              <a:buChar char="•"/>
            </a:pPr>
            <a:r>
              <a:rPr lang="en-CH" sz="2700">
                <a:latin typeface="Arial"/>
                <a:ea typeface="Arial"/>
                <a:cs typeface="Arial"/>
                <a:sym typeface="Arial"/>
              </a:rPr>
              <a:t>This is not always obvious and needs to be </a:t>
            </a:r>
            <a:r>
              <a:rPr b="1" lang="en-CH" sz="2700">
                <a:latin typeface="Arial"/>
                <a:ea typeface="Arial"/>
                <a:cs typeface="Arial"/>
                <a:sym typeface="Arial"/>
              </a:rPr>
              <a:t>tested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. 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700"/>
              <a:buFont typeface="Arial"/>
              <a:buChar char="•"/>
            </a:pPr>
            <a:r>
              <a:rPr lang="en-CH" sz="2700"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lang="en-CH" sz="2700">
                <a:latin typeface="Arial"/>
                <a:ea typeface="Arial"/>
                <a:cs typeface="Arial"/>
                <a:sym typeface="Arial"/>
              </a:rPr>
              <a:t>optimal resolution 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needs also to be tested. Large resolution will lead to very slow training. 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700"/>
              <a:buFont typeface="Arial"/>
              <a:buChar char="•"/>
            </a:pPr>
            <a:r>
              <a:rPr lang="en-CH" sz="2700">
                <a:latin typeface="Arial"/>
                <a:ea typeface="Arial"/>
                <a:cs typeface="Arial"/>
                <a:sym typeface="Arial"/>
              </a:rPr>
              <a:t>Almost all </a:t>
            </a:r>
            <a:r>
              <a:rPr b="1" lang="en-CH" sz="2700">
                <a:latin typeface="Arial"/>
                <a:ea typeface="Arial"/>
                <a:cs typeface="Arial"/>
                <a:sym typeface="Arial"/>
              </a:rPr>
              <a:t>pre-trained models expected specific resolution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, so resizing is often needed.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Python libraries for image processing</a:t>
            </a:r>
            <a:endParaRPr/>
          </a:p>
        </p:txBody>
      </p:sp>
      <p:sp>
        <p:nvSpPr>
          <p:cNvPr id="233" name="Google Shape;233;p12"/>
          <p:cNvSpPr txBox="1"/>
          <p:nvPr>
            <p:ph idx="1" type="body"/>
          </p:nvPr>
        </p:nvSpPr>
        <p:spPr>
          <a:xfrm>
            <a:off x="838200" y="1825625"/>
            <a:ext cx="10839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CH" sz="2700">
                <a:latin typeface="Arial"/>
                <a:ea typeface="Arial"/>
                <a:cs typeface="Arial"/>
                <a:sym typeface="Arial"/>
              </a:rPr>
              <a:t>Pillow/PIL 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CH" sz="27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https://pillow.readthedocs.io/en/stable/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 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CH" sz="2700">
                <a:latin typeface="Arial"/>
                <a:ea typeface="Arial"/>
                <a:cs typeface="Arial"/>
                <a:sym typeface="Arial"/>
              </a:rPr>
              <a:t>openCV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-CH" sz="27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https://opencv.org/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 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CH" sz="2700">
                <a:latin typeface="Arial"/>
                <a:ea typeface="Arial"/>
                <a:cs typeface="Arial"/>
                <a:sym typeface="Arial"/>
              </a:rPr>
              <a:t>Scikit-Image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-CH" sz="27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https://scikit-image.org/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 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CH" sz="2700">
                <a:latin typeface="Arial"/>
                <a:ea typeface="Arial"/>
                <a:cs typeface="Arial"/>
                <a:sym typeface="Arial"/>
              </a:rPr>
              <a:t>Scipy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 (it does offer some machine learning algorithms, as face detection) - </a:t>
            </a:r>
            <a:r>
              <a:rPr lang="en-CH" sz="27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https://scipy.org/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 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CH" sz="2700">
                <a:latin typeface="Arial"/>
                <a:ea typeface="Arial"/>
                <a:cs typeface="Arial"/>
                <a:sym typeface="Arial"/>
              </a:rPr>
              <a:t>Mahotas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-CH" sz="27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https://mahotas.readthedocs.io/en/latest/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 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CH" sz="2700">
                <a:latin typeface="Arial"/>
                <a:ea typeface="Arial"/>
                <a:cs typeface="Arial"/>
                <a:sym typeface="Arial"/>
              </a:rPr>
              <a:t>TensorFlow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-CH" sz="27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https://www.tensorflow.org/api_docs/python/tf/image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CH" sz="2700">
                <a:latin typeface="Arial"/>
                <a:ea typeface="Arial"/>
                <a:cs typeface="Arial"/>
                <a:sym typeface="Arial"/>
              </a:rPr>
              <a:t>PyTorch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-CH" sz="27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https://docs.pytorch.org/docs/stable/index.html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 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9"/>
          <p:cNvSpPr txBox="1"/>
          <p:nvPr>
            <p:ph type="title"/>
          </p:nvPr>
        </p:nvSpPr>
        <p:spPr>
          <a:xfrm>
            <a:off x="838200" y="219846"/>
            <a:ext cx="891255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Image Formats for PyTorch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9"/>
          <p:cNvSpPr txBox="1"/>
          <p:nvPr>
            <p:ph idx="1" type="body"/>
          </p:nvPr>
        </p:nvSpPr>
        <p:spPr>
          <a:xfrm>
            <a:off x="838200" y="1916112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rtl="0" algn="l">
              <a:lnSpc>
                <a:spcPct val="171428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"/>
              <a:buChar char="●"/>
            </a:pPr>
            <a:r>
              <a:rPr lang="en-CH" sz="2600">
                <a:latin typeface="Arial"/>
                <a:ea typeface="Arial"/>
                <a:cs typeface="Arial"/>
                <a:sym typeface="Arial"/>
              </a:rPr>
              <a:t>PyTorch uses </a:t>
            </a:r>
            <a:r>
              <a:rPr b="1" lang="en-CH" sz="2600">
                <a:latin typeface="Arial"/>
                <a:ea typeface="Arial"/>
                <a:cs typeface="Arial"/>
                <a:sym typeface="Arial"/>
              </a:rPr>
              <a:t>PIL</a:t>
            </a:r>
            <a:r>
              <a:rPr lang="en-CH" sz="2600">
                <a:latin typeface="Arial"/>
                <a:ea typeface="Arial"/>
                <a:cs typeface="Arial"/>
                <a:sym typeface="Arial"/>
              </a:rPr>
              <a:t> (Python Imaging Library) or </a:t>
            </a:r>
            <a:r>
              <a:rPr b="1" lang="en-CH" sz="2600">
                <a:latin typeface="Arial"/>
                <a:ea typeface="Arial"/>
                <a:cs typeface="Arial"/>
                <a:sym typeface="Arial"/>
              </a:rPr>
              <a:t>torchvision</a:t>
            </a:r>
            <a:r>
              <a:rPr lang="en-CH" sz="2600">
                <a:latin typeface="Arial"/>
                <a:ea typeface="Arial"/>
                <a:cs typeface="Arial"/>
                <a:sym typeface="Arial"/>
              </a:rPr>
              <a:t> for image loading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●"/>
            </a:pPr>
            <a:r>
              <a:rPr b="1" lang="en-CH" sz="2600">
                <a:latin typeface="Arial"/>
                <a:ea typeface="Arial"/>
                <a:cs typeface="Arial"/>
                <a:sym typeface="Arial"/>
              </a:rPr>
              <a:t>Supported Formats:</a:t>
            </a:r>
            <a:endParaRPr b="1" sz="2600">
              <a:latin typeface="Arial"/>
              <a:ea typeface="Arial"/>
              <a:cs typeface="Arial"/>
              <a:sym typeface="Arial"/>
            </a:endParaRPr>
          </a:p>
          <a:p>
            <a:pPr indent="-393700" lvl="1" marL="91440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○"/>
            </a:pPr>
            <a:r>
              <a:rPr lang="en-CH" sz="2600">
                <a:latin typeface="Arial"/>
                <a:ea typeface="Arial"/>
                <a:cs typeface="Arial"/>
                <a:sym typeface="Arial"/>
              </a:rPr>
              <a:t>JPEG, PNG, BMP, GIF, TIFF, WebP</a:t>
            </a:r>
            <a:endParaRPr sz="2600">
              <a:latin typeface="Arial"/>
              <a:ea typeface="Arial"/>
              <a:cs typeface="Arial"/>
              <a:sym typeface="Arial"/>
            </a:endParaRPr>
          </a:p>
          <a:p>
            <a:pPr indent="-393700" lvl="0" marL="45720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oboto"/>
              <a:buChar char="●"/>
            </a:pPr>
            <a:r>
              <a:rPr b="1" lang="en-CH" sz="2600">
                <a:latin typeface="Arial"/>
                <a:ea typeface="Arial"/>
                <a:cs typeface="Arial"/>
                <a:sym typeface="Arial"/>
              </a:rPr>
              <a:t>Best Practice:</a:t>
            </a:r>
            <a:r>
              <a:rPr lang="en-CH" sz="2600">
                <a:latin typeface="Arial"/>
                <a:ea typeface="Arial"/>
                <a:cs typeface="Arial"/>
                <a:sym typeface="Arial"/>
              </a:rPr>
              <a:t> Use JPEG or PNG for most tasks due to wide support and efficiency</a:t>
            </a:r>
            <a:endParaRPr sz="26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779a2e0503_0_180"/>
          <p:cNvSpPr txBox="1"/>
          <p:nvPr>
            <p:ph type="title"/>
          </p:nvPr>
        </p:nvSpPr>
        <p:spPr>
          <a:xfrm>
            <a:off x="838200" y="219846"/>
            <a:ext cx="891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Image Formats for TensorFlow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3779a2e0503_0_180"/>
          <p:cNvSpPr txBox="1"/>
          <p:nvPr>
            <p:ph idx="1" type="body"/>
          </p:nvPr>
        </p:nvSpPr>
        <p:spPr>
          <a:xfrm>
            <a:off x="838200" y="1545549"/>
            <a:ext cx="10515600" cy="47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0050" lvl="0" marL="457200" rtl="0" algn="l">
              <a:lnSpc>
                <a:spcPct val="171428"/>
              </a:lnSpc>
              <a:spcBef>
                <a:spcPts val="800"/>
              </a:spcBef>
              <a:spcAft>
                <a:spcPts val="0"/>
              </a:spcAft>
              <a:buSzPts val="2700"/>
              <a:buFont typeface="Arial"/>
              <a:buChar char="•"/>
            </a:pPr>
            <a:r>
              <a:rPr lang="en-CH" sz="2700">
                <a:latin typeface="Arial"/>
                <a:ea typeface="Arial"/>
                <a:cs typeface="Arial"/>
                <a:sym typeface="Arial"/>
              </a:rPr>
              <a:t>TensorFlow uses </a:t>
            </a:r>
            <a:r>
              <a:rPr b="1" lang="en-CH" sz="2700">
                <a:latin typeface="Arial"/>
                <a:ea typeface="Arial"/>
                <a:cs typeface="Arial"/>
                <a:sym typeface="Arial"/>
              </a:rPr>
              <a:t>tf.io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-CH" sz="2700">
                <a:latin typeface="Arial"/>
                <a:ea typeface="Arial"/>
                <a:cs typeface="Arial"/>
                <a:sym typeface="Arial"/>
              </a:rPr>
              <a:t>tf.image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 modules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SzPts val="2700"/>
              <a:buFont typeface="Arial"/>
              <a:buChar char="•"/>
            </a:pPr>
            <a:r>
              <a:rPr b="1" lang="en-CH" sz="2700">
                <a:latin typeface="Arial"/>
                <a:ea typeface="Arial"/>
                <a:cs typeface="Arial"/>
                <a:sym typeface="Arial"/>
              </a:rPr>
              <a:t>Supported Formats:</a:t>
            </a:r>
            <a:endParaRPr b="1" sz="2700">
              <a:latin typeface="Arial"/>
              <a:ea typeface="Arial"/>
              <a:cs typeface="Arial"/>
              <a:sym typeface="Arial"/>
            </a:endParaRPr>
          </a:p>
          <a:p>
            <a:pPr indent="-400050" lvl="1" marL="91440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SzPts val="2700"/>
              <a:buFont typeface="Arial"/>
              <a:buChar char="•"/>
            </a:pPr>
            <a:r>
              <a:rPr lang="en-CH" sz="2700">
                <a:latin typeface="Arial"/>
                <a:ea typeface="Arial"/>
                <a:cs typeface="Arial"/>
                <a:sym typeface="Arial"/>
              </a:rPr>
              <a:t>JPEG, PNG, BMP, GIF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rtl="0" algn="l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SzPts val="2700"/>
              <a:buFont typeface="Arial"/>
              <a:buChar char="•"/>
            </a:pPr>
            <a:r>
              <a:rPr b="1" lang="en-CH" sz="2700">
                <a:latin typeface="Arial"/>
                <a:ea typeface="Arial"/>
                <a:cs typeface="Arial"/>
                <a:sym typeface="Arial"/>
              </a:rPr>
              <a:t>TFRecord: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 TensorFlow’s own binary format for large datasets</a:t>
            </a:r>
            <a:br>
              <a:rPr lang="en-CH" sz="2700">
                <a:latin typeface="Arial"/>
                <a:ea typeface="Arial"/>
                <a:cs typeface="Arial"/>
                <a:sym typeface="Arial"/>
              </a:rPr>
            </a:b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CH" sz="2700"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1" lang="en-CH" sz="2700">
                <a:latin typeface="Arial"/>
                <a:ea typeface="Arial"/>
                <a:cs typeface="Arial"/>
                <a:sym typeface="Arial"/>
              </a:rPr>
              <a:t>he datatypes are all Tensors, thus the code is optimized and no conversions are needed.</a:t>
            </a:r>
            <a:endParaRPr b="1" sz="2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1"/>
          <p:cNvSpPr txBox="1"/>
          <p:nvPr>
            <p:ph type="title"/>
          </p:nvPr>
        </p:nvSpPr>
        <p:spPr>
          <a:xfrm>
            <a:off x="639417" y="264118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Code Discussion</a:t>
            </a:r>
            <a:endParaRPr/>
          </a:p>
        </p:txBody>
      </p:sp>
      <p:sp>
        <p:nvSpPr>
          <p:cNvPr id="251" name="Google Shape;251;p11"/>
          <p:cNvSpPr txBox="1"/>
          <p:nvPr/>
        </p:nvSpPr>
        <p:spPr>
          <a:xfrm>
            <a:off x="639417" y="3743275"/>
            <a:ext cx="425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2000"/>
              <a:t>Introduction to Image Processing</a:t>
            </a:r>
            <a:endParaRPr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Computer Vision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3"/>
          <p:cNvSpPr txBox="1"/>
          <p:nvPr>
            <p:ph idx="1" type="subTitle"/>
          </p:nvPr>
        </p:nvSpPr>
        <p:spPr>
          <a:xfrm>
            <a:off x="1524000" y="3823980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CNN Basics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Dr. Umberto Michelucci, Dr. Aygul Zagidullina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Dr. Dimitris Mousadakos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779a2e0503_0_197"/>
          <p:cNvSpPr txBox="1"/>
          <p:nvPr>
            <p:ph type="title"/>
          </p:nvPr>
        </p:nvSpPr>
        <p:spPr>
          <a:xfrm>
            <a:off x="838200" y="219846"/>
            <a:ext cx="891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Can we make computer vision with NNs?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erson with a black hat and a black hat&#10;&#10;Description automatically generated" id="263" name="Google Shape;263;g3779a2e0503_0_197"/>
          <p:cNvPicPr preferRelativeResize="0"/>
          <p:nvPr/>
        </p:nvPicPr>
        <p:blipFill rotWithShape="1">
          <a:blip r:embed="rId3">
            <a:alphaModFix/>
          </a:blip>
          <a:srcRect b="0" l="66459" r="0" t="0"/>
          <a:stretch/>
        </p:blipFill>
        <p:spPr>
          <a:xfrm>
            <a:off x="838200" y="1762601"/>
            <a:ext cx="3341927" cy="442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3779a2e0503_0_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5751" y="1923858"/>
            <a:ext cx="5418374" cy="384554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3779a2e0503_0_197"/>
          <p:cNvSpPr txBox="1"/>
          <p:nvPr/>
        </p:nvSpPr>
        <p:spPr>
          <a:xfrm>
            <a:off x="10764125" y="6173125"/>
            <a:ext cx="666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100" u="sng">
                <a:solidFill>
                  <a:schemeClr val="hlink"/>
                </a:solidFill>
                <a:hlinkClick r:id="rId5"/>
              </a:rPr>
              <a:t>Source</a:t>
            </a:r>
            <a:endParaRPr/>
          </a:p>
        </p:txBody>
      </p:sp>
      <p:cxnSp>
        <p:nvCxnSpPr>
          <p:cNvPr id="266" name="Google Shape;266;g3779a2e0503_0_197"/>
          <p:cNvCxnSpPr/>
          <p:nvPr/>
        </p:nvCxnSpPr>
        <p:spPr>
          <a:xfrm>
            <a:off x="4156075" y="1876325"/>
            <a:ext cx="1585500" cy="93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g3779a2e0503_0_197"/>
          <p:cNvCxnSpPr/>
          <p:nvPr/>
        </p:nvCxnSpPr>
        <p:spPr>
          <a:xfrm flipH="1" rot="10800000">
            <a:off x="4231125" y="5525950"/>
            <a:ext cx="1444800" cy="63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" name="Google Shape;268;g3779a2e0503_0_197"/>
          <p:cNvSpPr txBox="1"/>
          <p:nvPr/>
        </p:nvSpPr>
        <p:spPr>
          <a:xfrm>
            <a:off x="4437525" y="6040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1428"/>
              </a:lnSpc>
              <a:spcBef>
                <a:spcPts val="1400"/>
              </a:spcBef>
              <a:spcAft>
                <a:spcPts val="800"/>
              </a:spcAft>
              <a:buNone/>
            </a:pPr>
            <a:r>
              <a:rPr lang="en-CH">
                <a:solidFill>
                  <a:schemeClr val="dk1"/>
                </a:solidFill>
              </a:rPr>
              <a:t>(n x m) input nodes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779a2e0503_0_212"/>
          <p:cNvSpPr txBox="1"/>
          <p:nvPr>
            <p:ph type="title"/>
          </p:nvPr>
        </p:nvSpPr>
        <p:spPr>
          <a:xfrm>
            <a:off x="838200" y="219846"/>
            <a:ext cx="891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Can we make computer vision with NNs?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3779a2e0503_0_212"/>
          <p:cNvSpPr txBox="1"/>
          <p:nvPr>
            <p:ph idx="1" type="body"/>
          </p:nvPr>
        </p:nvSpPr>
        <p:spPr>
          <a:xfrm>
            <a:off x="838200" y="1988925"/>
            <a:ext cx="10515600" cy="42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CH" sz="2700">
                <a:latin typeface="Arial"/>
                <a:ea typeface="Arial"/>
                <a:cs typeface="Arial"/>
                <a:sym typeface="Arial"/>
              </a:rPr>
              <a:t>Disadvantages: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00"/>
              <a:buFont typeface="Arial"/>
              <a:buChar char="•"/>
            </a:pPr>
            <a:r>
              <a:rPr lang="en-CH" sz="2700">
                <a:latin typeface="Arial"/>
                <a:ea typeface="Arial"/>
                <a:cs typeface="Arial"/>
                <a:sym typeface="Arial"/>
              </a:rPr>
              <a:t>For high resolution, huge amount of weights. Solution does not scale.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00"/>
              <a:buFont typeface="Arial"/>
              <a:buChar char="•"/>
            </a:pPr>
            <a:r>
              <a:rPr lang="en-CH" sz="2700">
                <a:latin typeface="Arial"/>
                <a:ea typeface="Arial"/>
                <a:cs typeface="Arial"/>
                <a:sym typeface="Arial"/>
              </a:rPr>
              <a:t>An image with a slight shift by one pixel, makes it no clear that will classify 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correctly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SzPts val="2700"/>
              <a:buFont typeface="Arial"/>
              <a:buChar char="•"/>
            </a:pPr>
            <a:r>
              <a:rPr lang="en-CH" sz="2700">
                <a:latin typeface="Arial"/>
                <a:ea typeface="Arial"/>
                <a:cs typeface="Arial"/>
                <a:sym typeface="Arial"/>
              </a:rPr>
              <a:t>Usually, each pixel has a correlation with its neighbor pixels. We can not catch patterns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779a2e0503_0_223"/>
          <p:cNvSpPr txBox="1"/>
          <p:nvPr>
            <p:ph type="title"/>
          </p:nvPr>
        </p:nvSpPr>
        <p:spPr>
          <a:xfrm>
            <a:off x="838200" y="219846"/>
            <a:ext cx="891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We need a robust solution: CNNs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3779a2e0503_0_223"/>
          <p:cNvSpPr txBox="1"/>
          <p:nvPr>
            <p:ph idx="1" type="body"/>
          </p:nvPr>
        </p:nvSpPr>
        <p:spPr>
          <a:xfrm>
            <a:off x="1198150" y="3852350"/>
            <a:ext cx="29988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H" sz="2700">
                <a:latin typeface="Arial"/>
                <a:ea typeface="Arial"/>
                <a:cs typeface="Arial"/>
                <a:sym typeface="Arial"/>
              </a:rPr>
              <a:t>Feature extraction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g3779a2e0503_0_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676" y="1914458"/>
            <a:ext cx="5418374" cy="384554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3779a2e0503_0_223"/>
          <p:cNvSpPr txBox="1"/>
          <p:nvPr>
            <p:ph idx="1" type="body"/>
          </p:nvPr>
        </p:nvSpPr>
        <p:spPr>
          <a:xfrm>
            <a:off x="4198475" y="3852350"/>
            <a:ext cx="16644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ctr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H" sz="2700">
                <a:latin typeface="Arial"/>
                <a:ea typeface="Arial"/>
                <a:cs typeface="Arial"/>
                <a:sym typeface="Arial"/>
              </a:rPr>
              <a:t>+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779a2e0503_0_8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Learning Objectives</a:t>
            </a:r>
            <a:endParaRPr/>
          </a:p>
        </p:txBody>
      </p:sp>
      <p:sp>
        <p:nvSpPr>
          <p:cNvPr id="168" name="Google Shape;168;g3779a2e0503_0_87"/>
          <p:cNvSpPr txBox="1"/>
          <p:nvPr>
            <p:ph idx="1" type="body"/>
          </p:nvPr>
        </p:nvSpPr>
        <p:spPr>
          <a:xfrm>
            <a:off x="1157900" y="2309325"/>
            <a:ext cx="10515600" cy="29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0850" lvl="0" marL="6096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2300"/>
              <a:buFont typeface="Arial"/>
              <a:buChar char="●"/>
            </a:pPr>
            <a:r>
              <a:rPr lang="en-CH" sz="2300">
                <a:latin typeface="Arial"/>
                <a:ea typeface="Arial"/>
                <a:cs typeface="Arial"/>
                <a:sym typeface="Arial"/>
              </a:rPr>
              <a:t>Navigate and utilize PyTorch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-450850" lvl="0" marL="6096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SzPts val="2300"/>
              <a:buFont typeface="Arial"/>
              <a:buChar char="●"/>
            </a:pPr>
            <a:r>
              <a:rPr lang="en-CH" sz="2300">
                <a:latin typeface="Arial"/>
                <a:ea typeface="Arial"/>
                <a:cs typeface="Arial"/>
                <a:sym typeface="Arial"/>
              </a:rPr>
              <a:t>Understand the foundational principles of Convolutional Neural Networks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-450850" lvl="0" marL="6096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SzPts val="2300"/>
              <a:buFont typeface="Arial"/>
              <a:buChar char="●"/>
            </a:pPr>
            <a:r>
              <a:rPr lang="en-CH" sz="2300">
                <a:latin typeface="Arial"/>
                <a:ea typeface="Arial"/>
                <a:cs typeface="Arial"/>
                <a:sym typeface="Arial"/>
              </a:rPr>
              <a:t>Comprehend the concept and value of Transfer Learning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-450850" lvl="0" marL="609600" rtl="0" algn="l">
              <a:lnSpc>
                <a:spcPct val="115000"/>
              </a:lnSpc>
              <a:spcBef>
                <a:spcPts val="1300"/>
              </a:spcBef>
              <a:spcAft>
                <a:spcPts val="0"/>
              </a:spcAft>
              <a:buSzPts val="2300"/>
              <a:buFont typeface="Arial"/>
              <a:buChar char="●"/>
            </a:pPr>
            <a:r>
              <a:rPr lang="en-CH" sz="2300">
                <a:latin typeface="Arial"/>
                <a:ea typeface="Arial"/>
                <a:cs typeface="Arial"/>
                <a:sym typeface="Arial"/>
              </a:rPr>
              <a:t>Work on your first CNN and Transfer Learning models using PyTorch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3323" y="871537"/>
            <a:ext cx="8896350" cy="511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1685" y="2201662"/>
            <a:ext cx="5837201" cy="3282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9549" y="2348606"/>
            <a:ext cx="8401050" cy="436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1701" y="495300"/>
            <a:ext cx="9810750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383" y="632950"/>
            <a:ext cx="8181975" cy="534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5651" y="491787"/>
            <a:ext cx="8658225" cy="544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17"/>
          <p:cNvSpPr txBox="1"/>
          <p:nvPr/>
        </p:nvSpPr>
        <p:spPr>
          <a:xfrm>
            <a:off x="1322773" y="6152225"/>
            <a:ext cx="409260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https://setosa.io/ev/image-kernels/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5523" y="511714"/>
            <a:ext cx="8648700" cy="551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779a2e0503_0_25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Advantages using Convolution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3779a2e0503_0_257"/>
          <p:cNvSpPr txBox="1"/>
          <p:nvPr>
            <p:ph idx="1" type="body"/>
          </p:nvPr>
        </p:nvSpPr>
        <p:spPr>
          <a:xfrm>
            <a:off x="894500" y="1783600"/>
            <a:ext cx="10176000" cy="46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005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00"/>
              <a:buChar char="•"/>
            </a:pPr>
            <a:r>
              <a:rPr lang="en-CH" sz="2700">
                <a:latin typeface="Arial"/>
                <a:ea typeface="Arial"/>
                <a:cs typeface="Arial"/>
                <a:sym typeface="Arial"/>
              </a:rPr>
              <a:t>Reduce the number of 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input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 nodes (less 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computations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).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2700"/>
              <a:buChar char="•"/>
            </a:pPr>
            <a:r>
              <a:rPr lang="en-CH" sz="2700">
                <a:latin typeface="Arial"/>
                <a:ea typeface="Arial"/>
                <a:cs typeface="Arial"/>
                <a:sym typeface="Arial"/>
              </a:rPr>
              <a:t>Tolerate shifts on the images.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-400050" lvl="0" marL="457200" rtl="0" algn="l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SzPts val="2700"/>
              <a:buChar char="•"/>
            </a:pPr>
            <a:r>
              <a:rPr lang="en-CH" sz="2700">
                <a:latin typeface="Arial"/>
                <a:ea typeface="Arial"/>
                <a:cs typeface="Arial"/>
                <a:sym typeface="Arial"/>
              </a:rPr>
              <a:t>Take advantage of the pixel correlation in complex images.</a:t>
            </a:r>
            <a:endParaRPr sz="2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in Bild, das Text, Diagramm, Plan, Quadrat enthält.&#10;&#10;Automatisch generierte Beschreibung" id="321" name="Google Shape;32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6350" y="1235868"/>
            <a:ext cx="9791699" cy="5507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3950" y="359568"/>
            <a:ext cx="3543300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g3779a2e0503_0_2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3950" y="359568"/>
            <a:ext cx="35433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3779a2e0503_0_249" title="convlayer_detailedview_demo.gif"/>
          <p:cNvPicPr preferRelativeResize="0"/>
          <p:nvPr/>
        </p:nvPicPr>
        <p:blipFill rotWithShape="1">
          <a:blip r:embed="rId4">
            <a:alphaModFix/>
          </a:blip>
          <a:srcRect b="14687" l="2708" r="3903" t="4745"/>
          <a:stretch/>
        </p:blipFill>
        <p:spPr>
          <a:xfrm>
            <a:off x="1910100" y="1763750"/>
            <a:ext cx="8371799" cy="38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3779a2e0503_0_249"/>
          <p:cNvSpPr txBox="1"/>
          <p:nvPr/>
        </p:nvSpPr>
        <p:spPr>
          <a:xfrm>
            <a:off x="10764125" y="6173125"/>
            <a:ext cx="666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100" u="sng">
                <a:solidFill>
                  <a:schemeClr val="hlink"/>
                </a:solidFill>
                <a:hlinkClick r:id="rId5"/>
              </a:rPr>
              <a:t>Source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188" y="790575"/>
            <a:ext cx="9972675" cy="527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2274" y="430937"/>
            <a:ext cx="8801100" cy="54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1"/>
          <p:cNvSpPr txBox="1"/>
          <p:nvPr/>
        </p:nvSpPr>
        <p:spPr>
          <a:xfrm>
            <a:off x="6096000" y="2290438"/>
            <a:ext cx="5042516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https://github.com/vdumoulin/conv_arithmetic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https://d2l.ai/chapter_convolutional-neural-networks/conv-layer.html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https://stanford.edu/~shervine/teaching/cs-230/cheatsheet-convolutional-neural-networks#layer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779a2e0503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Raster and Vector images</a:t>
            </a:r>
            <a:endParaRPr/>
          </a:p>
        </p:txBody>
      </p:sp>
      <p:sp>
        <p:nvSpPr>
          <p:cNvPr id="174" name="Google Shape;174;g3779a2e0503_0_0"/>
          <p:cNvSpPr txBox="1"/>
          <p:nvPr>
            <p:ph idx="1" type="body"/>
          </p:nvPr>
        </p:nvSpPr>
        <p:spPr>
          <a:xfrm>
            <a:off x="1157908" y="1623530"/>
            <a:ext cx="9876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CH" sz="1800">
                <a:latin typeface="Arial"/>
                <a:ea typeface="Arial"/>
                <a:cs typeface="Arial"/>
                <a:sym typeface="Arial"/>
              </a:rPr>
              <a:t>Raster Images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0193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CH" sz="1800">
                <a:latin typeface="Arial"/>
                <a:ea typeface="Arial"/>
                <a:cs typeface="Arial"/>
                <a:sym typeface="Arial"/>
              </a:rPr>
              <a:t>Image made of pixels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0193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CH" sz="1800">
                <a:latin typeface="Arial"/>
                <a:ea typeface="Arial"/>
                <a:cs typeface="Arial"/>
                <a:sym typeface="Arial"/>
              </a:rPr>
              <a:t>Resolution dependent (cannot be scaled up or down without loss of quality)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0193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</a:pPr>
            <a:r>
              <a:rPr lang="en-CH" sz="1800">
                <a:latin typeface="Arial"/>
                <a:ea typeface="Arial"/>
                <a:cs typeface="Arial"/>
                <a:sym typeface="Arial"/>
              </a:rPr>
              <a:t>Raster Formats: jpeg, jpg, pgf, png,, raw, rgba, tif, tiff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br>
              <a:rPr b="1" lang="en-CH" sz="1800">
                <a:latin typeface="Arial"/>
                <a:ea typeface="Arial"/>
                <a:cs typeface="Arial"/>
                <a:sym typeface="Arial"/>
              </a:rPr>
            </a:br>
            <a:r>
              <a:rPr b="1" lang="en-CH" sz="1800">
                <a:latin typeface="Arial"/>
                <a:ea typeface="Arial"/>
                <a:cs typeface="Arial"/>
                <a:sym typeface="Arial"/>
              </a:rPr>
              <a:t>Vector Images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0193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CH" sz="1800">
                <a:latin typeface="Arial"/>
                <a:ea typeface="Arial"/>
                <a:cs typeface="Arial"/>
                <a:sym typeface="Arial"/>
              </a:rPr>
              <a:t>Made of lines and curves drawn with mathematical equations (Bezier curves for example, see </a:t>
            </a:r>
            <a:r>
              <a:rPr lang="en-CH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https://pomax.github.io/bezierinfo/</a:t>
            </a:r>
            <a:r>
              <a:rPr lang="en-CH" sz="1800">
                <a:latin typeface="Arial"/>
                <a:ea typeface="Arial"/>
                <a:cs typeface="Arial"/>
                <a:sym typeface="Arial"/>
              </a:rPr>
              <a:t>)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0193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CH" sz="1800">
                <a:latin typeface="Arial"/>
                <a:ea typeface="Arial"/>
                <a:cs typeface="Arial"/>
                <a:sym typeface="Arial"/>
              </a:rPr>
              <a:t>Not resolution related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0193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CH" sz="1800">
                <a:latin typeface="Arial"/>
                <a:ea typeface="Arial"/>
                <a:cs typeface="Arial"/>
                <a:sym typeface="Arial"/>
              </a:rPr>
              <a:t>Can be resized without loss of quality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0193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800"/>
              <a:buChar char="○"/>
            </a:pPr>
            <a:r>
              <a:rPr lang="en-CH" sz="1800">
                <a:latin typeface="Arial"/>
                <a:ea typeface="Arial"/>
                <a:cs typeface="Arial"/>
                <a:sym typeface="Arial"/>
              </a:rPr>
              <a:t>Vector Formats: svg, svgz, eps, pdf, ps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87630" lvl="1" marL="6858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CH" sz="1800">
                <a:latin typeface="Arial"/>
                <a:ea typeface="Arial"/>
                <a:cs typeface="Arial"/>
                <a:sym typeface="Arial"/>
              </a:rPr>
              <a:t>In Deep Learning we work with Raster images only.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7300" y="669801"/>
            <a:ext cx="9591675" cy="569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25"/>
          <p:cNvPicPr preferRelativeResize="0"/>
          <p:nvPr/>
        </p:nvPicPr>
        <p:blipFill rotWithShape="1">
          <a:blip r:embed="rId3">
            <a:alphaModFix/>
          </a:blip>
          <a:srcRect b="0" l="0" r="42909" t="0"/>
          <a:stretch/>
        </p:blipFill>
        <p:spPr>
          <a:xfrm>
            <a:off x="481053" y="584600"/>
            <a:ext cx="5410651" cy="595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1529" y="1240700"/>
            <a:ext cx="5714045" cy="2671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0404" y="4008679"/>
            <a:ext cx="3343052" cy="2640621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5"/>
          <p:cNvSpPr txBox="1"/>
          <p:nvPr/>
        </p:nvSpPr>
        <p:spPr>
          <a:xfrm>
            <a:off x="10764125" y="6173125"/>
            <a:ext cx="666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100" u="sng">
                <a:solidFill>
                  <a:schemeClr val="hlink"/>
                </a:solidFill>
                <a:hlinkClick r:id="rId6"/>
              </a:rPr>
              <a:t>Source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77b148bf7b_0_3"/>
          <p:cNvSpPr txBox="1"/>
          <p:nvPr/>
        </p:nvSpPr>
        <p:spPr>
          <a:xfrm>
            <a:off x="10764125" y="6173125"/>
            <a:ext cx="666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100" u="sng">
                <a:solidFill>
                  <a:schemeClr val="hlink"/>
                </a:solidFill>
                <a:hlinkClick r:id="rId3"/>
              </a:rPr>
              <a:t>Source</a:t>
            </a:r>
            <a:endParaRPr/>
          </a:p>
        </p:txBody>
      </p:sp>
      <p:sp>
        <p:nvSpPr>
          <p:cNvPr id="359" name="Google Shape;359;g377b148bf7b_0_3"/>
          <p:cNvSpPr txBox="1"/>
          <p:nvPr>
            <p:ph type="title"/>
          </p:nvPr>
        </p:nvSpPr>
        <p:spPr>
          <a:xfrm>
            <a:off x="838200" y="219846"/>
            <a:ext cx="891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Put all together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0" name="Google Shape;360;g377b148bf7b_0_3"/>
          <p:cNvGrpSpPr/>
          <p:nvPr/>
        </p:nvGrpSpPr>
        <p:grpSpPr>
          <a:xfrm>
            <a:off x="2003450" y="1281475"/>
            <a:ext cx="8167150" cy="4756274"/>
            <a:chOff x="2003450" y="1281475"/>
            <a:chExt cx="8167150" cy="4756274"/>
          </a:xfrm>
        </p:grpSpPr>
        <p:pic>
          <p:nvPicPr>
            <p:cNvPr id="361" name="Google Shape;361;g377b148bf7b_0_3"/>
            <p:cNvPicPr preferRelativeResize="0"/>
            <p:nvPr/>
          </p:nvPicPr>
          <p:blipFill rotWithShape="1">
            <a:blip r:embed="rId4">
              <a:alphaModFix/>
            </a:blip>
            <a:srcRect b="0" l="704" r="0" t="0"/>
            <a:stretch/>
          </p:blipFill>
          <p:spPr>
            <a:xfrm>
              <a:off x="2003450" y="1528950"/>
              <a:ext cx="7797099" cy="4508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2" name="Google Shape;362;g377b148bf7b_0_3"/>
            <p:cNvSpPr/>
            <p:nvPr/>
          </p:nvSpPr>
          <p:spPr>
            <a:xfrm>
              <a:off x="8871000" y="1281475"/>
              <a:ext cx="1299600" cy="1083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967" y="286864"/>
            <a:ext cx="9201150" cy="651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g3779a2e0503_0_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4300" y="1491274"/>
            <a:ext cx="9914100" cy="4747800"/>
          </a:xfrm>
          <a:prstGeom prst="roundRect">
            <a:avLst>
              <a:gd fmla="val 5287" name="adj"/>
            </a:avLst>
          </a:prstGeom>
          <a:noFill/>
          <a:ln>
            <a:noFill/>
          </a:ln>
        </p:spPr>
      </p:pic>
      <p:sp>
        <p:nvSpPr>
          <p:cNvPr id="373" name="Google Shape;373;g3779a2e0503_0_235"/>
          <p:cNvSpPr txBox="1"/>
          <p:nvPr>
            <p:ph type="title"/>
          </p:nvPr>
        </p:nvSpPr>
        <p:spPr>
          <a:xfrm>
            <a:off x="838200" y="219846"/>
            <a:ext cx="8912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Feature extraction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g3779a2e0503_0_235"/>
          <p:cNvSpPr txBox="1"/>
          <p:nvPr/>
        </p:nvSpPr>
        <p:spPr>
          <a:xfrm>
            <a:off x="10764125" y="6173125"/>
            <a:ext cx="666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100" u="sng">
                <a:solidFill>
                  <a:schemeClr val="hlink"/>
                </a:solidFill>
                <a:hlinkClick r:id="rId4"/>
              </a:rPr>
              <a:t>Source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in Bild, das Text, Screenshot, Schrift, Algebra enthält.&#10;&#10;Automatisch generierte Beschreibung" id="379" name="Google Shape;379;p24"/>
          <p:cNvPicPr preferRelativeResize="0"/>
          <p:nvPr/>
        </p:nvPicPr>
        <p:blipFill rotWithShape="1">
          <a:blip r:embed="rId3">
            <a:alphaModFix/>
          </a:blip>
          <a:srcRect b="56444" l="0" r="0" t="0"/>
          <a:stretch/>
        </p:blipFill>
        <p:spPr>
          <a:xfrm>
            <a:off x="692825" y="560824"/>
            <a:ext cx="9385925" cy="2498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4"/>
          <p:cNvSpPr txBox="1"/>
          <p:nvPr/>
        </p:nvSpPr>
        <p:spPr>
          <a:xfrm>
            <a:off x="1364202" y="4156969"/>
            <a:ext cx="6374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24"/>
          <p:cNvSpPr txBox="1"/>
          <p:nvPr/>
        </p:nvSpPr>
        <p:spPr>
          <a:xfrm>
            <a:off x="947575" y="2632950"/>
            <a:ext cx="101073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2400"/>
              <a:t>In a CNN, each layer "looks at" the output of the previous layer. As you go deeper into the network, the receptive field of the neurons grows.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2400"/>
              <a:t>A neuron in a deep layer might be influenced by a large portion or even all, of the original input image, even though it's only directly looking at a small patch of the layer before it.</a:t>
            </a:r>
            <a:endParaRPr sz="2400"/>
          </a:p>
        </p:txBody>
      </p:sp>
      <p:pic>
        <p:nvPicPr>
          <p:cNvPr descr="Ein Bild, das Text, Screenshot, Schrift, Algebra enthält.&#10;&#10;Automatisch generierte Beschreibung" id="382" name="Google Shape;382;p24"/>
          <p:cNvPicPr preferRelativeResize="0"/>
          <p:nvPr/>
        </p:nvPicPr>
        <p:blipFill rotWithShape="1">
          <a:blip r:embed="rId3">
            <a:alphaModFix/>
          </a:blip>
          <a:srcRect b="47302" l="0" r="0" t="39639"/>
          <a:stretch/>
        </p:blipFill>
        <p:spPr>
          <a:xfrm>
            <a:off x="773000" y="1461975"/>
            <a:ext cx="9385925" cy="748999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4"/>
          <p:cNvSpPr txBox="1"/>
          <p:nvPr/>
        </p:nvSpPr>
        <p:spPr>
          <a:xfrm>
            <a:off x="10764125" y="6173125"/>
            <a:ext cx="666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100" u="sng">
                <a:solidFill>
                  <a:schemeClr val="hlink"/>
                </a:solidFill>
                <a:hlinkClick r:id="rId4"/>
              </a:rPr>
              <a:t>Source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410" y="490537"/>
            <a:ext cx="9734550" cy="587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7"/>
          <p:cNvSpPr txBox="1"/>
          <p:nvPr>
            <p:ph type="title"/>
          </p:nvPr>
        </p:nvSpPr>
        <p:spPr>
          <a:xfrm>
            <a:off x="639417" y="264118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Code Discussion</a:t>
            </a:r>
            <a:endParaRPr/>
          </a:p>
        </p:txBody>
      </p:sp>
      <p:sp>
        <p:nvSpPr>
          <p:cNvPr id="394" name="Google Shape;394;p27"/>
          <p:cNvSpPr txBox="1"/>
          <p:nvPr/>
        </p:nvSpPr>
        <p:spPr>
          <a:xfrm>
            <a:off x="639417" y="3743275"/>
            <a:ext cx="425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2000"/>
              <a:t>Convolution &amp; Intro to PyTorch</a:t>
            </a:r>
            <a:endParaRPr sz="2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Computer Vision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8"/>
          <p:cNvSpPr txBox="1"/>
          <p:nvPr>
            <p:ph idx="1" type="subTitle"/>
          </p:nvPr>
        </p:nvSpPr>
        <p:spPr>
          <a:xfrm>
            <a:off x="1524000" y="3823980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Metrics for Image Classification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Dr. Umberto Michelucci, Dr. Aygul Zagidullina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9"/>
          <p:cNvSpPr txBox="1"/>
          <p:nvPr>
            <p:ph type="title"/>
          </p:nvPr>
        </p:nvSpPr>
        <p:spPr>
          <a:xfrm>
            <a:off x="604284" y="21972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CH"/>
              <a:t>Confusion Matrix (binary classification)</a:t>
            </a:r>
            <a:endParaRPr/>
          </a:p>
        </p:txBody>
      </p:sp>
      <p:sp>
        <p:nvSpPr>
          <p:cNvPr id="406" name="Google Shape;406;p29"/>
          <p:cNvSpPr/>
          <p:nvPr/>
        </p:nvSpPr>
        <p:spPr>
          <a:xfrm>
            <a:off x="2420903" y="1786809"/>
            <a:ext cx="2806996" cy="1967023"/>
          </a:xfrm>
          <a:prstGeom prst="rect">
            <a:avLst/>
          </a:prstGeom>
          <a:solidFill>
            <a:srgbClr val="B3C6E7"/>
          </a:solidFill>
          <a:ln cap="flat" cmpd="sng" w="381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Number of inputs classified as 0 and that have a true class of 0</a:t>
            </a:r>
            <a:b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(TRUE POSITIVES, TP)</a:t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07" name="Google Shape;407;p29"/>
          <p:cNvSpPr/>
          <p:nvPr/>
        </p:nvSpPr>
        <p:spPr>
          <a:xfrm>
            <a:off x="5227899" y="1786808"/>
            <a:ext cx="2806996" cy="1967023"/>
          </a:xfrm>
          <a:prstGeom prst="rect">
            <a:avLst/>
          </a:prstGeom>
          <a:solidFill>
            <a:srgbClr val="B3C6E7"/>
          </a:solidFill>
          <a:ln cap="flat" cmpd="sng" w="381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Number of inputs classified as 1 and that have a true class of 0</a:t>
            </a:r>
            <a:b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(FALSE NEGATIVES, FN)</a:t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29"/>
          <p:cNvSpPr/>
          <p:nvPr/>
        </p:nvSpPr>
        <p:spPr>
          <a:xfrm>
            <a:off x="2420903" y="3753831"/>
            <a:ext cx="2806996" cy="1967023"/>
          </a:xfrm>
          <a:prstGeom prst="rect">
            <a:avLst/>
          </a:prstGeom>
          <a:solidFill>
            <a:srgbClr val="B3C6E7"/>
          </a:solidFill>
          <a:ln cap="flat" cmpd="sng" w="381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Number of inputs classified as 0 and that have a true class of 1</a:t>
            </a:r>
            <a:b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(FALSE POSITIVES, FP)</a:t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29"/>
          <p:cNvSpPr/>
          <p:nvPr/>
        </p:nvSpPr>
        <p:spPr>
          <a:xfrm>
            <a:off x="5227899" y="3753830"/>
            <a:ext cx="2806996" cy="1967023"/>
          </a:xfrm>
          <a:prstGeom prst="rect">
            <a:avLst/>
          </a:prstGeom>
          <a:solidFill>
            <a:srgbClr val="B3C6E7"/>
          </a:solidFill>
          <a:ln cap="flat" cmpd="sng" w="381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Number of inputs classified as 1 and that have a true class of 1</a:t>
            </a:r>
            <a:b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(TRUE NEGATIVES, TN)</a:t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29"/>
          <p:cNvSpPr txBox="1"/>
          <p:nvPr/>
        </p:nvSpPr>
        <p:spPr>
          <a:xfrm>
            <a:off x="758680" y="2585653"/>
            <a:ext cx="13842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True Label 0</a:t>
            </a:r>
            <a:endParaRPr/>
          </a:p>
        </p:txBody>
      </p:sp>
      <p:sp>
        <p:nvSpPr>
          <p:cNvPr id="411" name="Google Shape;411;p29"/>
          <p:cNvSpPr txBox="1"/>
          <p:nvPr/>
        </p:nvSpPr>
        <p:spPr>
          <a:xfrm>
            <a:off x="2879655" y="5853394"/>
            <a:ext cx="18894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Predicted Label 0</a:t>
            </a:r>
            <a:endParaRPr/>
          </a:p>
        </p:txBody>
      </p:sp>
      <p:sp>
        <p:nvSpPr>
          <p:cNvPr id="412" name="Google Shape;412;p29"/>
          <p:cNvSpPr txBox="1"/>
          <p:nvPr/>
        </p:nvSpPr>
        <p:spPr>
          <a:xfrm>
            <a:off x="5686653" y="5853394"/>
            <a:ext cx="18894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Predicted Label 1</a:t>
            </a:r>
            <a:endParaRPr/>
          </a:p>
        </p:txBody>
      </p:sp>
      <p:sp>
        <p:nvSpPr>
          <p:cNvPr id="413" name="Google Shape;413;p29"/>
          <p:cNvSpPr txBox="1"/>
          <p:nvPr/>
        </p:nvSpPr>
        <p:spPr>
          <a:xfrm>
            <a:off x="758680" y="4552675"/>
            <a:ext cx="13842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True Label 1</a:t>
            </a:r>
            <a:endParaRPr/>
          </a:p>
        </p:txBody>
      </p:sp>
      <p:sp>
        <p:nvSpPr>
          <p:cNvPr id="414" name="Google Shape;414;p29"/>
          <p:cNvSpPr txBox="1"/>
          <p:nvPr/>
        </p:nvSpPr>
        <p:spPr>
          <a:xfrm>
            <a:off x="8277826" y="1929901"/>
            <a:ext cx="391417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H" sz="1800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 the case of the perfect classifier: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FN = 0 and FP = 0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5" name="Google Shape;415;p29"/>
          <p:cNvCxnSpPr/>
          <p:nvPr/>
        </p:nvCxnSpPr>
        <p:spPr>
          <a:xfrm flipH="1">
            <a:off x="7720314" y="2576232"/>
            <a:ext cx="983848" cy="378753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16" name="Google Shape;416;p29"/>
          <p:cNvCxnSpPr/>
          <p:nvPr/>
        </p:nvCxnSpPr>
        <p:spPr>
          <a:xfrm flipH="1">
            <a:off x="4984968" y="2576231"/>
            <a:ext cx="4786129" cy="1967024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Raster image – an example</a:t>
            </a:r>
            <a:endParaRPr/>
          </a:p>
        </p:txBody>
      </p:sp>
      <p:pic>
        <p:nvPicPr>
          <p:cNvPr descr="A person with a black hat and a black hat&#10;&#10;Description automatically generated" id="180" name="Google Shape;18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1701799"/>
            <a:ext cx="10439400" cy="4639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0"/>
          <p:cNvSpPr txBox="1"/>
          <p:nvPr>
            <p:ph type="title"/>
          </p:nvPr>
        </p:nvSpPr>
        <p:spPr>
          <a:xfrm>
            <a:off x="297552" y="0"/>
            <a:ext cx="10515600" cy="9958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CH"/>
              <a:t>Summary – confusion matrix</a:t>
            </a:r>
            <a:endParaRPr/>
          </a:p>
        </p:txBody>
      </p:sp>
      <p:pic>
        <p:nvPicPr>
          <p:cNvPr id="422" name="Google Shape;42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44391"/>
            <a:ext cx="12192000" cy="5640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CH"/>
              <a:t>Note</a:t>
            </a:r>
            <a:endParaRPr/>
          </a:p>
        </p:txBody>
      </p:sp>
      <p:sp>
        <p:nvSpPr>
          <p:cNvPr id="428" name="Google Shape;428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CH"/>
              <a:t>All the </a:t>
            </a:r>
            <a:r>
              <a:rPr lang="en-CH"/>
              <a:t>previous</a:t>
            </a:r>
            <a:r>
              <a:rPr lang="en-CH"/>
              <a:t> metrics can be used in any segmentation task. You treat each pixel as correctly classified or wrongly classified. So you are dealing with a binary classification problem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CH"/>
              <a:t>But you must be careful when the portion of the image to be segmented is very small. You will easily get high accuracy but the segmentation could be very poor.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2"/>
          <p:cNvSpPr txBox="1"/>
          <p:nvPr>
            <p:ph type="title"/>
          </p:nvPr>
        </p:nvSpPr>
        <p:spPr>
          <a:xfrm>
            <a:off x="436764" y="72475"/>
            <a:ext cx="11647206" cy="690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CH"/>
              <a:t>Confusion Matrix (Multi-class classification)</a:t>
            </a:r>
            <a:endParaRPr/>
          </a:p>
        </p:txBody>
      </p:sp>
      <p:sp>
        <p:nvSpPr>
          <p:cNvPr id="434" name="Google Shape;434;p32"/>
          <p:cNvSpPr/>
          <p:nvPr/>
        </p:nvSpPr>
        <p:spPr>
          <a:xfrm>
            <a:off x="2098987" y="953433"/>
            <a:ext cx="2806996" cy="1967023"/>
          </a:xfrm>
          <a:prstGeom prst="rect">
            <a:avLst/>
          </a:prstGeom>
          <a:solidFill>
            <a:srgbClr val="B3C6E7"/>
          </a:solidFill>
          <a:ln cap="flat" cmpd="sng" w="381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Number of inputs classified as 0 and that have a true class of 0</a:t>
            </a:r>
            <a:b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endParaRPr/>
          </a:p>
        </p:txBody>
      </p:sp>
      <p:sp>
        <p:nvSpPr>
          <p:cNvPr id="435" name="Google Shape;435;p32"/>
          <p:cNvSpPr/>
          <p:nvPr/>
        </p:nvSpPr>
        <p:spPr>
          <a:xfrm>
            <a:off x="4905983" y="953432"/>
            <a:ext cx="2806996" cy="1967023"/>
          </a:xfrm>
          <a:prstGeom prst="rect">
            <a:avLst/>
          </a:prstGeom>
          <a:solidFill>
            <a:srgbClr val="B3C6E7"/>
          </a:solidFill>
          <a:ln cap="flat" cmpd="sng" w="381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Number of inputs classified as 1 and that have a true class of 0</a:t>
            </a:r>
            <a:b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endParaRPr/>
          </a:p>
        </p:txBody>
      </p:sp>
      <p:sp>
        <p:nvSpPr>
          <p:cNvPr id="436" name="Google Shape;436;p32"/>
          <p:cNvSpPr/>
          <p:nvPr/>
        </p:nvSpPr>
        <p:spPr>
          <a:xfrm>
            <a:off x="2098987" y="2920455"/>
            <a:ext cx="2806996" cy="1967023"/>
          </a:xfrm>
          <a:prstGeom prst="rect">
            <a:avLst/>
          </a:prstGeom>
          <a:solidFill>
            <a:srgbClr val="B3C6E7"/>
          </a:solidFill>
          <a:ln cap="flat" cmpd="sng" w="381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Number of inputs classified as 0 and that have a true class of 1</a:t>
            </a:r>
            <a:b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endParaRPr/>
          </a:p>
        </p:txBody>
      </p:sp>
      <p:sp>
        <p:nvSpPr>
          <p:cNvPr id="437" name="Google Shape;437;p32"/>
          <p:cNvSpPr/>
          <p:nvPr/>
        </p:nvSpPr>
        <p:spPr>
          <a:xfrm>
            <a:off x="4905983" y="2920454"/>
            <a:ext cx="2806996" cy="1967023"/>
          </a:xfrm>
          <a:prstGeom prst="rect">
            <a:avLst/>
          </a:prstGeom>
          <a:solidFill>
            <a:srgbClr val="B3C6E7"/>
          </a:solidFill>
          <a:ln cap="flat" cmpd="sng" w="381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Number of inputs classified as 1 and that have a true class of 1</a:t>
            </a:r>
            <a:b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endParaRPr/>
          </a:p>
        </p:txBody>
      </p:sp>
      <p:sp>
        <p:nvSpPr>
          <p:cNvPr id="438" name="Google Shape;438;p32"/>
          <p:cNvSpPr txBox="1"/>
          <p:nvPr/>
        </p:nvSpPr>
        <p:spPr>
          <a:xfrm>
            <a:off x="436764" y="1752277"/>
            <a:ext cx="13842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True Label 0</a:t>
            </a:r>
            <a:endParaRPr/>
          </a:p>
        </p:txBody>
      </p:sp>
      <p:sp>
        <p:nvSpPr>
          <p:cNvPr id="439" name="Google Shape;439;p32"/>
          <p:cNvSpPr txBox="1"/>
          <p:nvPr/>
        </p:nvSpPr>
        <p:spPr>
          <a:xfrm>
            <a:off x="2523015" y="5936378"/>
            <a:ext cx="18894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Predicted Label 0</a:t>
            </a:r>
            <a:endParaRPr/>
          </a:p>
        </p:txBody>
      </p:sp>
      <p:sp>
        <p:nvSpPr>
          <p:cNvPr id="440" name="Google Shape;440;p32"/>
          <p:cNvSpPr txBox="1"/>
          <p:nvPr/>
        </p:nvSpPr>
        <p:spPr>
          <a:xfrm>
            <a:off x="5330013" y="5936378"/>
            <a:ext cx="18894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Predicted Label 1</a:t>
            </a:r>
            <a:endParaRPr/>
          </a:p>
        </p:txBody>
      </p:sp>
      <p:sp>
        <p:nvSpPr>
          <p:cNvPr id="441" name="Google Shape;441;p32"/>
          <p:cNvSpPr txBox="1"/>
          <p:nvPr/>
        </p:nvSpPr>
        <p:spPr>
          <a:xfrm>
            <a:off x="436764" y="3719299"/>
            <a:ext cx="13842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True Label 1</a:t>
            </a:r>
            <a:endParaRPr/>
          </a:p>
        </p:txBody>
      </p:sp>
      <p:sp>
        <p:nvSpPr>
          <p:cNvPr id="442" name="Google Shape;442;p32"/>
          <p:cNvSpPr/>
          <p:nvPr/>
        </p:nvSpPr>
        <p:spPr>
          <a:xfrm>
            <a:off x="7712979" y="953431"/>
            <a:ext cx="2806996" cy="1967023"/>
          </a:xfrm>
          <a:prstGeom prst="rect">
            <a:avLst/>
          </a:prstGeom>
          <a:solidFill>
            <a:srgbClr val="B3C6E7"/>
          </a:solidFill>
          <a:ln cap="flat" cmpd="sng" w="381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Number of inputs classified as 2 and that have a true class of 0</a:t>
            </a:r>
            <a:b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endParaRPr/>
          </a:p>
        </p:txBody>
      </p:sp>
      <p:sp>
        <p:nvSpPr>
          <p:cNvPr id="443" name="Google Shape;443;p32"/>
          <p:cNvSpPr txBox="1"/>
          <p:nvPr/>
        </p:nvSpPr>
        <p:spPr>
          <a:xfrm>
            <a:off x="8166462" y="5967177"/>
            <a:ext cx="18894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Predicted Label 2</a:t>
            </a:r>
            <a:endParaRPr/>
          </a:p>
        </p:txBody>
      </p:sp>
      <p:sp>
        <p:nvSpPr>
          <p:cNvPr id="444" name="Google Shape;444;p32"/>
          <p:cNvSpPr txBox="1"/>
          <p:nvPr/>
        </p:nvSpPr>
        <p:spPr>
          <a:xfrm rot="1800000">
            <a:off x="9018567" y="3611577"/>
            <a:ext cx="49084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3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…</a:t>
            </a:r>
            <a:endParaRPr/>
          </a:p>
        </p:txBody>
      </p:sp>
      <p:sp>
        <p:nvSpPr>
          <p:cNvPr id="445" name="Google Shape;445;p32"/>
          <p:cNvSpPr txBox="1"/>
          <p:nvPr/>
        </p:nvSpPr>
        <p:spPr>
          <a:xfrm rot="5400000">
            <a:off x="3514728" y="5119541"/>
            <a:ext cx="49084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3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…</a:t>
            </a:r>
            <a:endParaRPr/>
          </a:p>
        </p:txBody>
      </p:sp>
      <p:sp>
        <p:nvSpPr>
          <p:cNvPr id="446" name="Google Shape;446;p32"/>
          <p:cNvSpPr txBox="1"/>
          <p:nvPr/>
        </p:nvSpPr>
        <p:spPr>
          <a:xfrm rot="5400000">
            <a:off x="6064060" y="5119540"/>
            <a:ext cx="49084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3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…</a:t>
            </a:r>
            <a:endParaRPr/>
          </a:p>
        </p:txBody>
      </p:sp>
      <p:sp>
        <p:nvSpPr>
          <p:cNvPr id="447" name="Google Shape;447;p32"/>
          <p:cNvSpPr txBox="1"/>
          <p:nvPr/>
        </p:nvSpPr>
        <p:spPr>
          <a:xfrm rot="5400000">
            <a:off x="9037838" y="5119541"/>
            <a:ext cx="49084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3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…</a:t>
            </a:r>
            <a:endParaRPr/>
          </a:p>
        </p:txBody>
      </p:sp>
      <p:sp>
        <p:nvSpPr>
          <p:cNvPr id="448" name="Google Shape;448;p32"/>
          <p:cNvSpPr txBox="1"/>
          <p:nvPr/>
        </p:nvSpPr>
        <p:spPr>
          <a:xfrm>
            <a:off x="10856993" y="1531809"/>
            <a:ext cx="49084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3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…</a:t>
            </a:r>
            <a:endParaRPr/>
          </a:p>
        </p:txBody>
      </p:sp>
      <p:sp>
        <p:nvSpPr>
          <p:cNvPr id="449" name="Google Shape;449;p32"/>
          <p:cNvSpPr txBox="1"/>
          <p:nvPr/>
        </p:nvSpPr>
        <p:spPr>
          <a:xfrm>
            <a:off x="950014" y="5166507"/>
            <a:ext cx="3577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…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Computer Vision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33"/>
          <p:cNvSpPr txBox="1"/>
          <p:nvPr>
            <p:ph idx="1" type="subTitle"/>
          </p:nvPr>
        </p:nvSpPr>
        <p:spPr>
          <a:xfrm>
            <a:off x="1524000" y="3823980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Metrics for Image Localization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Dr. Umberto Michelucci, Dr. Aygul Zagidullina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4"/>
          <p:cNvSpPr txBox="1"/>
          <p:nvPr>
            <p:ph type="title"/>
          </p:nvPr>
        </p:nvSpPr>
        <p:spPr>
          <a:xfrm>
            <a:off x="164431" y="124494"/>
            <a:ext cx="10515600" cy="6455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CH"/>
              <a:t>Intersection Over Union (IoU)</a:t>
            </a:r>
            <a:endParaRPr/>
          </a:p>
        </p:txBody>
      </p:sp>
      <p:sp>
        <p:nvSpPr>
          <p:cNvPr id="461" name="Google Shape;461;p34"/>
          <p:cNvSpPr txBox="1"/>
          <p:nvPr>
            <p:ph idx="1" type="body"/>
          </p:nvPr>
        </p:nvSpPr>
        <p:spPr>
          <a:xfrm>
            <a:off x="838200" y="99544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H"/>
              <a:t>Intersection over union is actually a very straightforward and self-explanatory measurement and is based on the Jaccard index (a coefficient for similarity for two sets of data)</a:t>
            </a:r>
            <a:endParaRPr/>
          </a:p>
        </p:txBody>
      </p:sp>
      <p:sp>
        <p:nvSpPr>
          <p:cNvPr id="462" name="Google Shape;462;p34"/>
          <p:cNvSpPr txBox="1"/>
          <p:nvPr/>
        </p:nvSpPr>
        <p:spPr>
          <a:xfrm>
            <a:off x="0" y="6469368"/>
            <a:ext cx="111171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https://www.superannotate.com/blog/intersection-over-union-for-object-detection</a:t>
            </a:r>
            <a:endParaRPr/>
          </a:p>
        </p:txBody>
      </p:sp>
      <p:pic>
        <p:nvPicPr>
          <p:cNvPr descr="intersection over union formula" id="463" name="Google Shape;46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7556" y="2446771"/>
            <a:ext cx="7078579" cy="34157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CH"/>
              <a:t>IoU - An example</a:t>
            </a:r>
            <a:endParaRPr/>
          </a:p>
        </p:txBody>
      </p:sp>
      <p:pic>
        <p:nvPicPr>
          <p:cNvPr descr="Prediction quality based on Intersection Over Union IoU" id="469" name="Google Shape;469;p35"/>
          <p:cNvPicPr preferRelativeResize="0"/>
          <p:nvPr/>
        </p:nvPicPr>
        <p:blipFill rotWithShape="1">
          <a:blip r:embed="rId3">
            <a:alphaModFix/>
          </a:blip>
          <a:srcRect b="13266" l="0" r="0" t="4010"/>
          <a:stretch/>
        </p:blipFill>
        <p:spPr>
          <a:xfrm>
            <a:off x="749405" y="1939176"/>
            <a:ext cx="10693189" cy="3344779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5"/>
          <p:cNvSpPr txBox="1"/>
          <p:nvPr/>
        </p:nvSpPr>
        <p:spPr>
          <a:xfrm>
            <a:off x="0" y="6492875"/>
            <a:ext cx="1069318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https://learnopencv.com/intersection-over-union-iou-in-object-detection-and-segmentation/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ird segmentation mask for calculation of Intersection Over Union IoU - intersection over union segmentation" id="475" name="Google Shape;47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71372"/>
            <a:ext cx="12192000" cy="35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6"/>
          <p:cNvSpPr txBox="1"/>
          <p:nvPr/>
        </p:nvSpPr>
        <p:spPr>
          <a:xfrm>
            <a:off x="0" y="6469368"/>
            <a:ext cx="111171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https://www.superannotate.com/blog/intersection-over-union-for-object-detection</a:t>
            </a:r>
            <a:endParaRPr/>
          </a:p>
        </p:txBody>
      </p:sp>
      <p:sp>
        <p:nvSpPr>
          <p:cNvPr id="477" name="Google Shape;477;p36"/>
          <p:cNvSpPr txBox="1"/>
          <p:nvPr/>
        </p:nvSpPr>
        <p:spPr>
          <a:xfrm>
            <a:off x="164431" y="124494"/>
            <a:ext cx="10515600" cy="6455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8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i="0" lang="en-CH" sz="6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Intersection Over Union (IoU)</a:t>
            </a:r>
            <a:endParaRPr b="0" i="0" sz="6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36"/>
          <p:cNvSpPr txBox="1"/>
          <p:nvPr/>
        </p:nvSpPr>
        <p:spPr>
          <a:xfrm>
            <a:off x="4601071" y="1214680"/>
            <a:ext cx="2989857" cy="69762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4285" l="-1694" r="-1694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Computer Vision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37"/>
          <p:cNvSpPr txBox="1"/>
          <p:nvPr>
            <p:ph idx="1" type="subTitle"/>
          </p:nvPr>
        </p:nvSpPr>
        <p:spPr>
          <a:xfrm>
            <a:off x="1524000" y="3823980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Transfer Learning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Dr. Umberto Michelucci, Dr. Aygul Zagidullina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Biggest trick in computer vision and deep learning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" id="494" name="Google Shape;494;p3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6259" y="1126625"/>
            <a:ext cx="5244080" cy="4841233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39"/>
          <p:cNvSpPr txBox="1"/>
          <p:nvPr>
            <p:ph type="title"/>
          </p:nvPr>
        </p:nvSpPr>
        <p:spPr>
          <a:xfrm>
            <a:off x="566259" y="154919"/>
            <a:ext cx="10515600" cy="7069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Transfer Learning</a:t>
            </a:r>
            <a:endParaRPr/>
          </a:p>
        </p:txBody>
      </p:sp>
      <p:sp>
        <p:nvSpPr>
          <p:cNvPr id="496" name="Google Shape;496;p39"/>
          <p:cNvSpPr txBox="1"/>
          <p:nvPr/>
        </p:nvSpPr>
        <p:spPr>
          <a:xfrm>
            <a:off x="378372" y="6395304"/>
            <a:ext cx="1106739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Quelle: Michelucci, U. (2019). </a:t>
            </a:r>
            <a:r>
              <a:rPr i="1" lang="en-CH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Advanced applied deep learning: convolutional neural networks and object detection</a:t>
            </a:r>
            <a:r>
              <a:rPr lang="en-CH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Apress.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39"/>
          <p:cNvSpPr/>
          <p:nvPr/>
        </p:nvSpPr>
        <p:spPr>
          <a:xfrm>
            <a:off x="3059188" y="1099915"/>
            <a:ext cx="5338578" cy="1159808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39"/>
          <p:cNvSpPr txBox="1"/>
          <p:nvPr/>
        </p:nvSpPr>
        <p:spPr>
          <a:xfrm>
            <a:off x="1849821" y="1495153"/>
            <a:ext cx="8515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Step 1</a:t>
            </a:r>
            <a:endParaRPr/>
          </a:p>
        </p:txBody>
      </p:sp>
      <p:sp>
        <p:nvSpPr>
          <p:cNvPr id="499" name="Google Shape;499;p39"/>
          <p:cNvSpPr/>
          <p:nvPr/>
        </p:nvSpPr>
        <p:spPr>
          <a:xfrm>
            <a:off x="3059188" y="2259723"/>
            <a:ext cx="5338578" cy="1051036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39"/>
          <p:cNvSpPr txBox="1"/>
          <p:nvPr/>
        </p:nvSpPr>
        <p:spPr>
          <a:xfrm>
            <a:off x="1849821" y="2600575"/>
            <a:ext cx="8515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Step 2</a:t>
            </a: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3059188" y="3310758"/>
            <a:ext cx="5338578" cy="1250731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39"/>
          <p:cNvSpPr txBox="1"/>
          <p:nvPr/>
        </p:nvSpPr>
        <p:spPr>
          <a:xfrm>
            <a:off x="1849821" y="3751457"/>
            <a:ext cx="8515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Step 3</a:t>
            </a:r>
            <a:endParaRPr/>
          </a:p>
        </p:txBody>
      </p:sp>
      <p:sp>
        <p:nvSpPr>
          <p:cNvPr id="503" name="Google Shape;503;p39"/>
          <p:cNvSpPr/>
          <p:nvPr/>
        </p:nvSpPr>
        <p:spPr>
          <a:xfrm>
            <a:off x="3059188" y="4570416"/>
            <a:ext cx="5338578" cy="1397876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39"/>
          <p:cNvSpPr txBox="1"/>
          <p:nvPr/>
        </p:nvSpPr>
        <p:spPr>
          <a:xfrm>
            <a:off x="1849821" y="5084688"/>
            <a:ext cx="8515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Step 4</a:t>
            </a:r>
            <a:endParaRPr/>
          </a:p>
        </p:txBody>
      </p:sp>
      <p:sp>
        <p:nvSpPr>
          <p:cNvPr id="505" name="Google Shape;505;p39"/>
          <p:cNvSpPr txBox="1"/>
          <p:nvPr/>
        </p:nvSpPr>
        <p:spPr>
          <a:xfrm>
            <a:off x="8755618" y="4211948"/>
            <a:ext cx="3027406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this approach, the entire network has to be trained several times (to tune the hyperparameters). This can be slow.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Vector images in Deep Learning Research</a:t>
            </a:r>
            <a:endParaRPr/>
          </a:p>
        </p:txBody>
      </p:sp>
      <p:sp>
        <p:nvSpPr>
          <p:cNvPr id="186" name="Google Shape;186;p4"/>
          <p:cNvSpPr txBox="1"/>
          <p:nvPr>
            <p:ph idx="1" type="body"/>
          </p:nvPr>
        </p:nvSpPr>
        <p:spPr>
          <a:xfrm>
            <a:off x="688100" y="2252375"/>
            <a:ext cx="10935900" cy="3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CH" sz="2500">
                <a:latin typeface="Arial"/>
                <a:ea typeface="Arial"/>
                <a:cs typeface="Arial"/>
                <a:sym typeface="Arial"/>
              </a:rPr>
              <a:t>Vector images are </a:t>
            </a:r>
            <a:r>
              <a:rPr b="1" lang="en-CH" sz="2500"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lang="en-CH" sz="2500">
                <a:latin typeface="Arial"/>
                <a:ea typeface="Arial"/>
                <a:cs typeface="Arial"/>
                <a:sym typeface="Arial"/>
              </a:rPr>
              <a:t> used to train deep learning models but…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CH" sz="2500">
                <a:latin typeface="Arial"/>
                <a:ea typeface="Arial"/>
                <a:cs typeface="Arial"/>
                <a:sym typeface="Arial"/>
              </a:rPr>
              <a:t>They should be used in publications as they can be scaled and appear very sharp when published on </a:t>
            </a:r>
            <a:r>
              <a:rPr b="1" lang="en-CH" sz="2500">
                <a:latin typeface="Arial"/>
                <a:ea typeface="Arial"/>
                <a:cs typeface="Arial"/>
                <a:sym typeface="Arial"/>
              </a:rPr>
              <a:t>papers</a:t>
            </a:r>
            <a:r>
              <a:rPr lang="en-CH" sz="2500"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b="1" lang="en-CH" sz="2500">
                <a:latin typeface="Arial"/>
                <a:ea typeface="Arial"/>
                <a:cs typeface="Arial"/>
                <a:sym typeface="Arial"/>
              </a:rPr>
              <a:t>posters</a:t>
            </a:r>
            <a:r>
              <a:rPr lang="en-CH" sz="2500">
                <a:latin typeface="Arial"/>
                <a:ea typeface="Arial"/>
                <a:cs typeface="Arial"/>
                <a:sym typeface="Arial"/>
              </a:rPr>
              <a:t> (typically in A0 format).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500"/>
              <a:buFont typeface="Arial"/>
              <a:buChar char="•"/>
            </a:pPr>
            <a:r>
              <a:rPr lang="en-CH" sz="2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Matplotlib</a:t>
            </a:r>
            <a:r>
              <a:rPr lang="en-CH" sz="2500">
                <a:latin typeface="Arial"/>
                <a:ea typeface="Arial"/>
                <a:cs typeface="Arial"/>
                <a:sym typeface="Arial"/>
              </a:rPr>
              <a:t> can easily </a:t>
            </a:r>
            <a:r>
              <a:rPr b="1" lang="en-CH" sz="2500">
                <a:latin typeface="Arial"/>
                <a:ea typeface="Arial"/>
                <a:cs typeface="Arial"/>
                <a:sym typeface="Arial"/>
              </a:rPr>
              <a:t>export</a:t>
            </a:r>
            <a:r>
              <a:rPr lang="en-CH" sz="2500">
                <a:latin typeface="Arial"/>
                <a:ea typeface="Arial"/>
                <a:cs typeface="Arial"/>
                <a:sym typeface="Arial"/>
              </a:rPr>
              <a:t> in vector formats (EPS, PDF, etc.) any figure you generate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0"/>
          <p:cNvSpPr txBox="1"/>
          <p:nvPr>
            <p:ph type="title"/>
          </p:nvPr>
        </p:nvSpPr>
        <p:spPr>
          <a:xfrm>
            <a:off x="566259" y="273120"/>
            <a:ext cx="8378958" cy="10675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We can make transfer learning more efficient.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40"/>
          <p:cNvSpPr txBox="1"/>
          <p:nvPr/>
        </p:nvSpPr>
        <p:spPr>
          <a:xfrm>
            <a:off x="378372" y="6395304"/>
            <a:ext cx="1106739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Quelle: Michelucci, U. (2019). </a:t>
            </a:r>
            <a:r>
              <a:rPr i="1" lang="en-CH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Advanced applied deep learning: convolutional neural networks and object detection</a:t>
            </a:r>
            <a:r>
              <a:rPr lang="en-CH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Apress.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iagram&#10;&#10;Description automatically generated" id="512" name="Google Shape;51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200" y="1603177"/>
            <a:ext cx="11531600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1"/>
          <p:cNvSpPr txBox="1"/>
          <p:nvPr>
            <p:ph type="title"/>
          </p:nvPr>
        </p:nvSpPr>
        <p:spPr>
          <a:xfrm>
            <a:off x="593124" y="205080"/>
            <a:ext cx="8222885" cy="10435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A few numbers (how to become more efficient)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iagram&#10;&#10;Description automatically generated" id="518" name="Google Shape;518;p4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7119" y="2355728"/>
            <a:ext cx="2674658" cy="2469192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41"/>
          <p:cNvSpPr txBox="1"/>
          <p:nvPr/>
        </p:nvSpPr>
        <p:spPr>
          <a:xfrm>
            <a:off x="1357184" y="1663749"/>
            <a:ext cx="267465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Approach 1 (Naïve)</a:t>
            </a:r>
            <a:endParaRPr/>
          </a:p>
        </p:txBody>
      </p:sp>
      <p:sp>
        <p:nvSpPr>
          <p:cNvPr id="520" name="Google Shape;520;p41"/>
          <p:cNvSpPr txBox="1"/>
          <p:nvPr/>
        </p:nvSpPr>
        <p:spPr>
          <a:xfrm>
            <a:off x="1088874" y="5147567"/>
            <a:ext cx="30294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EPOCH 🡪 4.5 minutes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41"/>
          <p:cNvSpPr txBox="1"/>
          <p:nvPr/>
        </p:nvSpPr>
        <p:spPr>
          <a:xfrm>
            <a:off x="8069251" y="1663749"/>
            <a:ext cx="267465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Approach 2 (Smart)</a:t>
            </a:r>
            <a:endParaRPr/>
          </a:p>
        </p:txBody>
      </p:sp>
      <p:sp>
        <p:nvSpPr>
          <p:cNvPr id="522" name="Google Shape;522;p41"/>
          <p:cNvSpPr txBox="1"/>
          <p:nvPr/>
        </p:nvSpPr>
        <p:spPr>
          <a:xfrm>
            <a:off x="7482101" y="5147567"/>
            <a:ext cx="30294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EPOCH 🡪 6 seconds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iagram&#10;&#10;Description automatically generated" id="523" name="Google Shape;52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39869" y="2510581"/>
            <a:ext cx="4713931" cy="1744362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41"/>
          <p:cNvSpPr txBox="1"/>
          <p:nvPr/>
        </p:nvSpPr>
        <p:spPr>
          <a:xfrm>
            <a:off x="838200" y="5516899"/>
            <a:ext cx="30294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 EPOCH 🡪 7.5 hours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41"/>
          <p:cNvSpPr txBox="1"/>
          <p:nvPr/>
        </p:nvSpPr>
        <p:spPr>
          <a:xfrm>
            <a:off x="7234966" y="5516899"/>
            <a:ext cx="30294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 EPOCH 🡪 10 minutes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41"/>
          <p:cNvSpPr txBox="1"/>
          <p:nvPr/>
        </p:nvSpPr>
        <p:spPr>
          <a:xfrm>
            <a:off x="593124" y="6149252"/>
            <a:ext cx="1150414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numbers come from a test with a "dog/cat" image dataset of about 800 MB. All information can be found in Michelucci, U. (2019). Advanced applied deep learning: convolutional neural networks and object detection. Apress.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42"/>
          <p:cNvPicPr preferRelativeResize="0"/>
          <p:nvPr/>
        </p:nvPicPr>
        <p:blipFill rotWithShape="1">
          <a:blip r:embed="rId3">
            <a:alphaModFix/>
          </a:blip>
          <a:srcRect b="0" l="0" r="3465" t="0"/>
          <a:stretch/>
        </p:blipFill>
        <p:spPr>
          <a:xfrm>
            <a:off x="684775" y="167900"/>
            <a:ext cx="9212874" cy="5705475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42"/>
          <p:cNvSpPr txBox="1"/>
          <p:nvPr/>
        </p:nvSpPr>
        <p:spPr>
          <a:xfrm>
            <a:off x="2636668" y="6178858"/>
            <a:ext cx="546864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Original Paper: </a:t>
            </a:r>
            <a:r>
              <a:rPr lang="en-CH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https://arxiv.org/pdf/1409.1556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6997" y="508431"/>
            <a:ext cx="9477375" cy="52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43"/>
          <p:cNvSpPr txBox="1"/>
          <p:nvPr/>
        </p:nvSpPr>
        <p:spPr>
          <a:xfrm>
            <a:off x="3613212" y="5894773"/>
            <a:ext cx="520231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Original Paper: </a:t>
            </a:r>
            <a:r>
              <a:rPr lang="en-CH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https://arxiv.org/abs/1512.03385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539" name="Google Shape;539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18067" y="781235"/>
            <a:ext cx="3535446" cy="3277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 txBox="1"/>
          <p:nvPr>
            <p:ph type="title"/>
          </p:nvPr>
        </p:nvSpPr>
        <p:spPr>
          <a:xfrm>
            <a:off x="639417" y="264118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Code Discussion</a:t>
            </a:r>
            <a:endParaRPr/>
          </a:p>
        </p:txBody>
      </p:sp>
      <p:sp>
        <p:nvSpPr>
          <p:cNvPr id="545" name="Google Shape;545;p44"/>
          <p:cNvSpPr txBox="1"/>
          <p:nvPr/>
        </p:nvSpPr>
        <p:spPr>
          <a:xfrm>
            <a:off x="639417" y="3743275"/>
            <a:ext cx="425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H" sz="2000"/>
              <a:t>Transfer Learning</a:t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Image features</a:t>
            </a:r>
            <a:endParaRPr/>
          </a:p>
        </p:txBody>
      </p:sp>
      <p:sp>
        <p:nvSpPr>
          <p:cNvPr id="192" name="Google Shape;192;p5"/>
          <p:cNvSpPr txBox="1"/>
          <p:nvPr>
            <p:ph idx="1" type="body"/>
          </p:nvPr>
        </p:nvSpPr>
        <p:spPr>
          <a:xfrm>
            <a:off x="838200" y="1825625"/>
            <a:ext cx="10860900" cy="46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955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CH" sz="2500">
                <a:latin typeface="Arial"/>
                <a:ea typeface="Arial"/>
                <a:cs typeface="Arial"/>
                <a:sym typeface="Arial"/>
              </a:rPr>
              <a:t>Resolution (relevant for quality)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-20955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CH" sz="2500">
                <a:latin typeface="Arial"/>
                <a:ea typeface="Arial"/>
                <a:cs typeface="Arial"/>
                <a:sym typeface="Arial"/>
              </a:rPr>
              <a:t>Dot per inch (DPI) (relevant for printing)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-20955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CH" sz="2500">
                <a:latin typeface="Arial"/>
                <a:ea typeface="Arial"/>
                <a:cs typeface="Arial"/>
                <a:sym typeface="Arial"/>
              </a:rPr>
              <a:t>Compression (relevant for storage and quality)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-20955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CH" sz="2500">
                <a:latin typeface="Arial"/>
                <a:ea typeface="Arial"/>
                <a:cs typeface="Arial"/>
                <a:sym typeface="Arial"/>
              </a:rPr>
              <a:t>Transparency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-20955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CH" sz="2500">
                <a:latin typeface="Arial"/>
                <a:ea typeface="Arial"/>
                <a:cs typeface="Arial"/>
                <a:sym typeface="Arial"/>
              </a:rPr>
              <a:t>Anti-aliasing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-20955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CH" sz="2500">
                <a:latin typeface="Arial"/>
                <a:ea typeface="Arial"/>
                <a:cs typeface="Arial"/>
                <a:sym typeface="Arial"/>
              </a:rPr>
              <a:t>And many more.</a:t>
            </a:r>
            <a:br>
              <a:rPr lang="en-CH" sz="2500">
                <a:latin typeface="Arial"/>
                <a:ea typeface="Arial"/>
                <a:cs typeface="Arial"/>
                <a:sym typeface="Arial"/>
              </a:rPr>
            </a:br>
            <a:endParaRPr b="1" sz="2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b="1" lang="en-CH" sz="2500">
                <a:latin typeface="Arial"/>
                <a:ea typeface="Arial"/>
                <a:cs typeface="Arial"/>
                <a:sym typeface="Arial"/>
              </a:rPr>
              <a:t>In</a:t>
            </a:r>
            <a:r>
              <a:rPr b="1" lang="en-CH" sz="2500">
                <a:latin typeface="Arial"/>
                <a:ea typeface="Arial"/>
                <a:cs typeface="Arial"/>
                <a:sym typeface="Arial"/>
              </a:rPr>
              <a:t> deep learning normally those features (except </a:t>
            </a:r>
            <a:r>
              <a:rPr b="1" i="1" lang="en-CH" sz="2500">
                <a:latin typeface="Arial"/>
                <a:ea typeface="Arial"/>
                <a:cs typeface="Arial"/>
                <a:sym typeface="Arial"/>
              </a:rPr>
              <a:t>resolution</a:t>
            </a:r>
            <a:r>
              <a:rPr b="1" lang="en-CH" sz="2500">
                <a:latin typeface="Arial"/>
                <a:ea typeface="Arial"/>
                <a:cs typeface="Arial"/>
                <a:sym typeface="Arial"/>
              </a:rPr>
              <a:t>) are irrelevant.</a:t>
            </a:r>
            <a:endParaRPr b="1" sz="2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DPI: an explanation</a:t>
            </a:r>
            <a:endParaRPr/>
          </a:p>
        </p:txBody>
      </p:sp>
      <p:pic>
        <p:nvPicPr>
          <p:cNvPr descr="DPI comparison" id="198" name="Google Shape;19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1743" y="1997192"/>
            <a:ext cx="7888514" cy="357555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6"/>
          <p:cNvSpPr txBox="1"/>
          <p:nvPr/>
        </p:nvSpPr>
        <p:spPr>
          <a:xfrm>
            <a:off x="0" y="6596390"/>
            <a:ext cx="6097424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H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https://prinfab.com/blog/viewing-distance-and-dpi/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779a2e0503_0_16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DPI: an explanation</a:t>
            </a:r>
            <a:endParaRPr/>
          </a:p>
        </p:txBody>
      </p:sp>
      <p:sp>
        <p:nvSpPr>
          <p:cNvPr id="205" name="Google Shape;205;g3779a2e0503_0_168"/>
          <p:cNvSpPr txBox="1"/>
          <p:nvPr/>
        </p:nvSpPr>
        <p:spPr>
          <a:xfrm>
            <a:off x="0" y="6596390"/>
            <a:ext cx="60975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H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https://prinfab.com/blog/viewing-distance-and-dpi/</a:t>
            </a:r>
            <a:endParaRPr/>
          </a:p>
        </p:txBody>
      </p:sp>
      <p:pic>
        <p:nvPicPr>
          <p:cNvPr id="206" name="Google Shape;206;g3779a2e0503_0_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200" y="2324500"/>
            <a:ext cx="3821948" cy="241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3779a2e0503_0_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0875" y="2508162"/>
            <a:ext cx="2367849" cy="184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3779a2e0503_0_168"/>
          <p:cNvSpPr txBox="1"/>
          <p:nvPr/>
        </p:nvSpPr>
        <p:spPr>
          <a:xfrm>
            <a:off x="1976175" y="47413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H" sz="2800">
                <a:solidFill>
                  <a:schemeClr val="dk1"/>
                </a:solidFill>
              </a:rPr>
              <a:t>~ 220 dpi</a:t>
            </a:r>
            <a:endParaRPr/>
          </a:p>
        </p:txBody>
      </p:sp>
      <p:sp>
        <p:nvSpPr>
          <p:cNvPr id="209" name="Google Shape;209;g3779a2e0503_0_168"/>
          <p:cNvSpPr txBox="1"/>
          <p:nvPr/>
        </p:nvSpPr>
        <p:spPr>
          <a:xfrm>
            <a:off x="7194800" y="47413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CH" sz="2800">
                <a:solidFill>
                  <a:schemeClr val="dk1"/>
                </a:solidFill>
              </a:rPr>
              <a:t>~ 400 dpi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CH">
                <a:latin typeface="Arial"/>
                <a:ea typeface="Arial"/>
                <a:cs typeface="Arial"/>
                <a:sym typeface="Arial"/>
              </a:rPr>
              <a:t>Characteristics of images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7"/>
          <p:cNvSpPr txBox="1"/>
          <p:nvPr>
            <p:ph idx="1" type="body"/>
          </p:nvPr>
        </p:nvSpPr>
        <p:spPr>
          <a:xfrm>
            <a:off x="1247350" y="1815675"/>
            <a:ext cx="9697200" cy="41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87191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i="1" lang="en-CH" sz="2700">
                <a:latin typeface="Arial"/>
                <a:ea typeface="Arial"/>
                <a:cs typeface="Arial"/>
                <a:sym typeface="Arial"/>
              </a:rPr>
              <a:t>Image size 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(storage space).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-387191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i="1" lang="en-CH" sz="2700">
                <a:latin typeface="Arial"/>
                <a:ea typeface="Arial"/>
                <a:cs typeface="Arial"/>
                <a:sym typeface="Arial"/>
              </a:rPr>
              <a:t>Image resolution.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-387191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i="1" lang="en-CH" sz="2700">
                <a:latin typeface="Arial"/>
                <a:ea typeface="Arial"/>
                <a:cs typeface="Arial"/>
                <a:sym typeface="Arial"/>
              </a:rPr>
              <a:t>Number of channels 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(1 for </a:t>
            </a:r>
            <a:r>
              <a:rPr b="1" lang="en-CH" sz="2700">
                <a:latin typeface="Arial"/>
                <a:ea typeface="Arial"/>
                <a:cs typeface="Arial"/>
                <a:sym typeface="Arial"/>
              </a:rPr>
              <a:t>B&amp;W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, 3 for colors in </a:t>
            </a:r>
            <a:r>
              <a:rPr b="1" lang="en-CH" sz="2700">
                <a:latin typeface="Arial"/>
                <a:ea typeface="Arial"/>
                <a:cs typeface="Arial"/>
                <a:sym typeface="Arial"/>
              </a:rPr>
              <a:t>RGB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 and 4 for </a:t>
            </a:r>
            <a:r>
              <a:rPr b="1" lang="en-CH" sz="2700">
                <a:latin typeface="Arial"/>
                <a:ea typeface="Arial"/>
                <a:cs typeface="Arial"/>
                <a:sym typeface="Arial"/>
              </a:rPr>
              <a:t>CMYK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, 4 with transparency).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-387191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i="1" lang="en-CH" sz="2700">
                <a:latin typeface="Arial"/>
                <a:ea typeface="Arial"/>
                <a:cs typeface="Arial"/>
                <a:sym typeface="Arial"/>
              </a:rPr>
              <a:t>Color Depth 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(number of bits to describe the color).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-387191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i="1" lang="en-CH" sz="2700">
                <a:latin typeface="Arial"/>
                <a:ea typeface="Arial"/>
                <a:cs typeface="Arial"/>
                <a:sym typeface="Arial"/>
              </a:rPr>
              <a:t>Compression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 (lossless or lossy).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-387191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i="1" lang="en-CH" sz="2700">
                <a:latin typeface="Arial"/>
                <a:ea typeface="Arial"/>
                <a:cs typeface="Arial"/>
                <a:sym typeface="Arial"/>
              </a:rPr>
              <a:t>Specific formats </a:t>
            </a:r>
            <a:r>
              <a:rPr lang="en-CH" sz="2700">
                <a:latin typeface="Arial"/>
                <a:ea typeface="Arial"/>
                <a:cs typeface="Arial"/>
                <a:sym typeface="Arial"/>
              </a:rPr>
              <a:t>(way in which the information is stored digitally).</a:t>
            </a:r>
            <a:endParaRPr sz="2700"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2023-08-28T05:17:29Z</dcterms:created>
  <dc:creator>Michelucci Umberto HSLU I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8b0afbd-3cf7-4707-aee4-8dc9d855de29_Enabled">
    <vt:lpwstr>true</vt:lpwstr>
  </property>
  <property fmtid="{D5CDD505-2E9C-101B-9397-08002B2CF9AE}" pid="3" name="MSIP_Label_e8b0afbd-3cf7-4707-aee4-8dc9d855de29_SetDate">
    <vt:lpwstr>2023-08-28T05:17:43Z</vt:lpwstr>
  </property>
  <property fmtid="{D5CDD505-2E9C-101B-9397-08002B2CF9AE}" pid="4" name="MSIP_Label_e8b0afbd-3cf7-4707-aee4-8dc9d855de29_Method">
    <vt:lpwstr>Standard</vt:lpwstr>
  </property>
  <property fmtid="{D5CDD505-2E9C-101B-9397-08002B2CF9AE}" pid="5" name="MSIP_Label_e8b0afbd-3cf7-4707-aee4-8dc9d855de29_Name">
    <vt:lpwstr>intern</vt:lpwstr>
  </property>
  <property fmtid="{D5CDD505-2E9C-101B-9397-08002B2CF9AE}" pid="6" name="MSIP_Label_e8b0afbd-3cf7-4707-aee4-8dc9d855de29_SiteId">
    <vt:lpwstr>75a34008-d7d1-4924-8e78-31fea86f6e68</vt:lpwstr>
  </property>
  <property fmtid="{D5CDD505-2E9C-101B-9397-08002B2CF9AE}" pid="7" name="MSIP_Label_e8b0afbd-3cf7-4707-aee4-8dc9d855de29_ActionId">
    <vt:lpwstr>bffdf0f9-6f3f-42d9-a5b4-cb668bacc803</vt:lpwstr>
  </property>
  <property fmtid="{D5CDD505-2E9C-101B-9397-08002B2CF9AE}" pid="8" name="MSIP_Label_e8b0afbd-3cf7-4707-aee4-8dc9d855de29_ContentBits">
    <vt:lpwstr>0</vt:lpwstr>
  </property>
</Properties>
</file>